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Lst>
  <p:notesMasterIdLst>
    <p:notesMasterId r:id="rId50"/>
  </p:notesMasterIdLst>
  <p:sldIdLst>
    <p:sldId id="321" r:id="rId2"/>
    <p:sldId id="346" r:id="rId3"/>
    <p:sldId id="355" r:id="rId4"/>
    <p:sldId id="347" r:id="rId5"/>
    <p:sldId id="354" r:id="rId6"/>
    <p:sldId id="348" r:id="rId7"/>
    <p:sldId id="349" r:id="rId8"/>
    <p:sldId id="350" r:id="rId9"/>
    <p:sldId id="351" r:id="rId10"/>
    <p:sldId id="352" r:id="rId11"/>
    <p:sldId id="353" r:id="rId12"/>
    <p:sldId id="338" r:id="rId13"/>
    <p:sldId id="325" r:id="rId14"/>
    <p:sldId id="326" r:id="rId15"/>
    <p:sldId id="327" r:id="rId16"/>
    <p:sldId id="328" r:id="rId17"/>
    <p:sldId id="329" r:id="rId18"/>
    <p:sldId id="331" r:id="rId19"/>
    <p:sldId id="356" r:id="rId20"/>
    <p:sldId id="332" r:id="rId21"/>
    <p:sldId id="333" r:id="rId22"/>
    <p:sldId id="334" r:id="rId23"/>
    <p:sldId id="357" r:id="rId24"/>
    <p:sldId id="335" r:id="rId25"/>
    <p:sldId id="336" r:id="rId26"/>
    <p:sldId id="345" r:id="rId27"/>
    <p:sldId id="267" r:id="rId28"/>
    <p:sldId id="270" r:id="rId29"/>
    <p:sldId id="272" r:id="rId30"/>
    <p:sldId id="358" r:id="rId31"/>
    <p:sldId id="359" r:id="rId32"/>
    <p:sldId id="360" r:id="rId33"/>
    <p:sldId id="366" r:id="rId34"/>
    <p:sldId id="367" r:id="rId35"/>
    <p:sldId id="377" r:id="rId36"/>
    <p:sldId id="372" r:id="rId37"/>
    <p:sldId id="373" r:id="rId38"/>
    <p:sldId id="374" r:id="rId39"/>
    <p:sldId id="375" r:id="rId40"/>
    <p:sldId id="379" r:id="rId41"/>
    <p:sldId id="378" r:id="rId42"/>
    <p:sldId id="382" r:id="rId43"/>
    <p:sldId id="381" r:id="rId44"/>
    <p:sldId id="364" r:id="rId45"/>
    <p:sldId id="368" r:id="rId46"/>
    <p:sldId id="369" r:id="rId47"/>
    <p:sldId id="370" r:id="rId48"/>
    <p:sldId id="371"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04" autoAdjust="0"/>
    <p:restoredTop sz="89214" autoAdjust="0"/>
  </p:normalViewPr>
  <p:slideViewPr>
    <p:cSldViewPr snapToGrid="0" snapToObjects="1">
      <p:cViewPr>
        <p:scale>
          <a:sx n="99" d="100"/>
          <a:sy n="99" d="100"/>
        </p:scale>
        <p:origin x="1336" y="5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4689A9-5115-5543-A4C4-A1685A5BC041}" type="datetimeFigureOut">
              <a:rPr lang="en-US" smtClean="0"/>
              <a:t>9/19/17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FFC1B1-C127-1346-A266-1EDDA58C4DBC}" type="slidenum">
              <a:rPr lang="en-US" smtClean="0"/>
              <a:t>‹#›</a:t>
            </a:fld>
            <a:endParaRPr lang="en-US"/>
          </a:p>
        </p:txBody>
      </p:sp>
    </p:spTree>
    <p:extLst>
      <p:ext uri="{BB962C8B-B14F-4D97-AF65-F5344CB8AC3E}">
        <p14:creationId xmlns:p14="http://schemas.microsoft.com/office/powerpoint/2010/main" val="214133667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1</a:t>
            </a:fld>
            <a:endParaRPr lang="en-US"/>
          </a:p>
        </p:txBody>
      </p:sp>
    </p:spTree>
    <p:extLst>
      <p:ext uri="{BB962C8B-B14F-4D97-AF65-F5344CB8AC3E}">
        <p14:creationId xmlns:p14="http://schemas.microsoft.com/office/powerpoint/2010/main" val="3441604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 with arrays</a:t>
            </a:r>
            <a:r>
              <a:rPr lang="en-US" baseline="0" dirty="0" smtClean="0"/>
              <a:t> in terms of index, size, extensibility. </a:t>
            </a:r>
            <a:endParaRPr lang="en-US" dirty="0" smtClean="0"/>
          </a:p>
          <a:p>
            <a:r>
              <a:rPr lang="en-US" dirty="0" smtClean="0"/>
              <a:t>Null</a:t>
            </a:r>
            <a:r>
              <a:rPr lang="en-US" baseline="0" dirty="0" smtClean="0"/>
              <a:t> reference is used for the link part of the final node. </a:t>
            </a:r>
          </a:p>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33</a:t>
            </a:fld>
            <a:endParaRPr lang="en-US"/>
          </a:p>
        </p:txBody>
      </p:sp>
    </p:spTree>
    <p:extLst>
      <p:ext uri="{BB962C8B-B14F-4D97-AF65-F5344CB8AC3E}">
        <p14:creationId xmlns:p14="http://schemas.microsoft.com/office/powerpoint/2010/main" val="160292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Increment a counter outside of the Node class each time a new node is initialized, or</a:t>
            </a:r>
            <a:r>
              <a:rPr lang="en-US" baseline="0" dirty="0" smtClean="0"/>
              <a:t> a</a:t>
            </a:r>
            <a:r>
              <a:rPr lang="en-US" dirty="0" smtClean="0"/>
              <a:t>dding a static field to preserve</a:t>
            </a:r>
            <a:r>
              <a:rPr lang="en-US" baseline="0" dirty="0" smtClean="0"/>
              <a:t> the length of the </a:t>
            </a:r>
            <a:r>
              <a:rPr lang="en-US" baseline="0" dirty="0" err="1" smtClean="0"/>
              <a:t>linkedlist</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34</a:t>
            </a:fld>
            <a:endParaRPr lang="en-US"/>
          </a:p>
        </p:txBody>
      </p:sp>
    </p:spTree>
    <p:extLst>
      <p:ext uri="{BB962C8B-B14F-4D97-AF65-F5344CB8AC3E}">
        <p14:creationId xmlns:p14="http://schemas.microsoft.com/office/powerpoint/2010/main" val="1993281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 http://</a:t>
            </a:r>
            <a:r>
              <a:rPr lang="en-US" dirty="0" err="1" smtClean="0"/>
              <a:t>bigocheatsheet.com</a:t>
            </a:r>
            <a:r>
              <a:rPr lang="en-US" dirty="0" smtClean="0"/>
              <a:t>/</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3</a:t>
            </a:fld>
            <a:endParaRPr lang="en-US"/>
          </a:p>
        </p:txBody>
      </p:sp>
    </p:spTree>
    <p:extLst>
      <p:ext uri="{BB962C8B-B14F-4D97-AF65-F5344CB8AC3E}">
        <p14:creationId xmlns:p14="http://schemas.microsoft.com/office/powerpoint/2010/main" val="1743533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 http://</a:t>
            </a:r>
            <a:r>
              <a:rPr lang="en-US" dirty="0" err="1" smtClean="0"/>
              <a:t>bigocheatsheet.com</a:t>
            </a:r>
            <a:r>
              <a:rPr lang="en-US" dirty="0" smtClean="0"/>
              <a:t>/</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4</a:t>
            </a:fld>
            <a:endParaRPr lang="en-US"/>
          </a:p>
        </p:txBody>
      </p:sp>
    </p:spTree>
    <p:extLst>
      <p:ext uri="{BB962C8B-B14F-4D97-AF65-F5344CB8AC3E}">
        <p14:creationId xmlns:p14="http://schemas.microsoft.com/office/powerpoint/2010/main" val="125534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there are at most n comparisons at each level, the total complexity is </a:t>
            </a:r>
            <a:r>
              <a:rPr lang="en-US" dirty="0" err="1" smtClean="0"/>
              <a:t>nlogn</a:t>
            </a:r>
            <a:r>
              <a:rPr lang="en-US" dirty="0" smtClean="0"/>
              <a:t>.</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20</a:t>
            </a:fld>
            <a:endParaRPr lang="en-US"/>
          </a:p>
        </p:txBody>
      </p:sp>
    </p:spTree>
    <p:extLst>
      <p:ext uri="{BB962C8B-B14F-4D97-AF65-F5344CB8AC3E}">
        <p14:creationId xmlns:p14="http://schemas.microsoft.com/office/powerpoint/2010/main" val="1307642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23</a:t>
            </a:fld>
            <a:endParaRPr lang="en-US"/>
          </a:p>
        </p:txBody>
      </p:sp>
    </p:spTree>
    <p:extLst>
      <p:ext uri="{BB962C8B-B14F-4D97-AF65-F5344CB8AC3E}">
        <p14:creationId xmlns:p14="http://schemas.microsoft.com/office/powerpoint/2010/main" val="1059446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Median: the median is the numerical value separating the higher half of a data sample from</a:t>
            </a:r>
            <a:r>
              <a:rPr lang="en-US" baseline="0" dirty="0" smtClean="0"/>
              <a:t> the lower half. </a:t>
            </a:r>
          </a:p>
          <a:p>
            <a:r>
              <a:rPr lang="en-US" baseline="0" dirty="0" smtClean="0"/>
              <a:t>The middle number or the mean of the middle two numbers.</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25</a:t>
            </a:fld>
            <a:endParaRPr lang="en-US"/>
          </a:p>
        </p:txBody>
      </p:sp>
    </p:spTree>
    <p:extLst>
      <p:ext uri="{BB962C8B-B14F-4D97-AF65-F5344CB8AC3E}">
        <p14:creationId xmlns:p14="http://schemas.microsoft.com/office/powerpoint/2010/main" val="1495388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Median: the median is the numerical value separating the higher half of a data sample from</a:t>
            </a:r>
            <a:r>
              <a:rPr lang="en-US" baseline="0" dirty="0" smtClean="0"/>
              <a:t> the lower half. </a:t>
            </a:r>
          </a:p>
          <a:p>
            <a:r>
              <a:rPr lang="en-US" baseline="0" dirty="0" smtClean="0"/>
              <a:t>The middle number or the mean of the middle two numbers.</a:t>
            </a:r>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26</a:t>
            </a:fld>
            <a:endParaRPr lang="en-US"/>
          </a:p>
        </p:txBody>
      </p:sp>
    </p:spTree>
    <p:extLst>
      <p:ext uri="{BB962C8B-B14F-4D97-AF65-F5344CB8AC3E}">
        <p14:creationId xmlns:p14="http://schemas.microsoft.com/office/powerpoint/2010/main" val="1495388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FFC1B1-C127-1346-A266-1EDDA58C4DBC}" type="slidenum">
              <a:rPr lang="en-US" smtClean="0"/>
              <a:t>29</a:t>
            </a:fld>
            <a:endParaRPr lang="en-US"/>
          </a:p>
        </p:txBody>
      </p:sp>
    </p:spTree>
    <p:extLst>
      <p:ext uri="{BB962C8B-B14F-4D97-AF65-F5344CB8AC3E}">
        <p14:creationId xmlns:p14="http://schemas.microsoft.com/office/powerpoint/2010/main" val="740132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9F6E317-3B26-B34F-9FF3-88B4DF9D7163}" type="slidenum">
              <a:rPr lang="en-US" smtClean="0"/>
              <a:t>32</a:t>
            </a:fld>
            <a:endParaRPr lang="en-US"/>
          </a:p>
        </p:txBody>
      </p:sp>
    </p:spTree>
    <p:extLst>
      <p:ext uri="{BB962C8B-B14F-4D97-AF65-F5344CB8AC3E}">
        <p14:creationId xmlns:p14="http://schemas.microsoft.com/office/powerpoint/2010/main" val="164060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2209800" y="5056632"/>
            <a:ext cx="6477000" cy="1174088"/>
          </a:xfrm>
        </p:spPr>
        <p:txBody>
          <a:bodyPr vert="horz" lIns="91440" tIns="0" rIns="45720" bIns="0" rtlCol="0">
            <a:normAutofit/>
          </a:bodyPr>
          <a:lstStyle>
            <a:lvl1pPr marL="0" indent="0" algn="l" defTabSz="914400" rtl="0" eaLnBrk="1" latinLnBrk="0" hangingPunct="1">
              <a:lnSpc>
                <a:spcPts val="2600"/>
              </a:lnSpc>
              <a:spcBef>
                <a:spcPts val="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en-US"/>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tabLst/>
              <a:defRPr sz="1800"/>
            </a:lvl6pPr>
            <a:lvl7pPr marL="2290763" indent="-344488">
              <a:tabLst/>
              <a:defRPr sz="1800"/>
            </a:lvl7pPr>
            <a:lvl8pPr marL="2290763" indent="-344488">
              <a:tabLst/>
              <a:defRPr sz="1800"/>
            </a:lvl8pPr>
            <a:lvl9pPr marL="2290763" indent="-344488">
              <a:tabLst/>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A3311F65-7944-EB4B-BE43-993B0D15CC72}" type="datetimeFigureOut">
              <a:rPr lang="en-US" smtClean="0"/>
              <a:t>9/19/17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311F65-7944-EB4B-BE43-993B0D15CC72}" type="datetimeFigureOut">
              <a:rPr lang="en-US" smtClean="0"/>
              <a:t>9/19/17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marL="2290763" indent="-344488">
              <a:defRPr sz="2000"/>
            </a:lvl7pPr>
            <a:lvl8pPr marL="2290763" indent="-344488">
              <a:defRPr sz="2000"/>
            </a:lvl8pPr>
            <a:lvl9pPr marL="2290763" indent="-344488">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914398" y="2866030"/>
            <a:ext cx="3563938"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2" name="Title 1"/>
          <p:cNvSpPr>
            <a:spLocks noGrp="1"/>
          </p:cNvSpPr>
          <p:nvPr>
            <p:ph type="title"/>
          </p:nvPr>
        </p:nvSpPr>
        <p:spPr>
          <a:xfrm>
            <a:off x="5013434" y="1524000"/>
            <a:ext cx="3566160" cy="1162050"/>
          </a:xfrm>
          <a:prstGeom prst="rect">
            <a:avLst/>
          </a:prstGeom>
        </p:spPr>
        <p:txBody>
          <a:bodyPr tIns="0" bIns="0" anchor="b"/>
          <a:lstStyle>
            <a:lvl1pPr algn="l">
              <a:lnSpc>
                <a:spcPts val="4600"/>
              </a:lnSpc>
              <a:defRPr sz="4200" b="1"/>
            </a:lvl1pPr>
          </a:lstStyle>
          <a:p>
            <a:r>
              <a:rPr lang="en-US" smtClean="0"/>
              <a:t>Click to edit Master title style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Pictures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a:prstGeom prst="rect">
            <a:avLst/>
          </a:prstGeom>
        </p:spPr>
        <p:txBody>
          <a:bodyPr tIns="0" bIns="0" anchor="b"/>
          <a:lstStyle>
            <a:lvl1pPr algn="l">
              <a:lnSpc>
                <a:spcPts val="4600"/>
              </a:lnSpc>
              <a:defRPr sz="3600" b="1"/>
            </a:lvl1pPr>
          </a:lstStyle>
          <a:p>
            <a:r>
              <a:rPr lang="en-US" smtClean="0"/>
              <a:t>Click to edit Master title style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en-US" smtClean="0"/>
              <a:t>Drag picture to placeholder or click icon to add</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914400" y="4926106"/>
            <a:ext cx="7315200" cy="990600"/>
          </a:xfrm>
        </p:spPr>
        <p:txBody>
          <a:bodyPr/>
          <a:lstStyle>
            <a:lvl1pPr marL="0" indent="0">
              <a:spcBef>
                <a:spcPct val="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a:prstGeom prst="rect">
            <a:avLst/>
          </a:prstGeo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Watermark">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ctrTitle"/>
          </p:nvPr>
        </p:nvSpPr>
        <p:spPr>
          <a:xfrm>
            <a:off x="3960813" y="3833095"/>
            <a:ext cx="4724400" cy="1209964"/>
          </a:xfrm>
          <a:prstGeom prst="rect">
            <a:avLst/>
          </a:prstGeom>
        </p:spPr>
        <p:txBody>
          <a:bodyPr lIns="45720" tIns="0" rIns="45720" bIns="0" anchor="b" anchorCtr="0">
            <a:noAutofit/>
          </a:bodyPr>
          <a:lstStyle>
            <a:lvl1pPr algn="l">
              <a:lnSpc>
                <a:spcPts val="5000"/>
              </a:lnSpc>
              <a:defRPr sz="4600"/>
            </a:lvl1pPr>
          </a:lstStyle>
          <a:p>
            <a:r>
              <a:rPr lang="en-US" smtClean="0"/>
              <a:t>Click to edit Master title style</a:t>
            </a:r>
            <a:endParaRPr dirty="0"/>
          </a:p>
        </p:txBody>
      </p:sp>
      <p:sp>
        <p:nvSpPr>
          <p:cNvPr id="3" name="Subtitle 2"/>
          <p:cNvSpPr>
            <a:spLocks noGrp="1"/>
          </p:cNvSpPr>
          <p:nvPr>
            <p:ph type="subTitle" idx="1"/>
          </p:nvPr>
        </p:nvSpPr>
        <p:spPr>
          <a:xfrm>
            <a:off x="3960813" y="5056909"/>
            <a:ext cx="4724400" cy="1156586"/>
          </a:xfrm>
        </p:spPr>
        <p:txBody>
          <a:bodyPr lIns="91440" tIns="0" rIns="45720" bIns="0">
            <a:normAutofit/>
          </a:bodyPr>
          <a:lstStyle>
            <a:lvl1pPr marL="0" indent="0" algn="l">
              <a:lnSpc>
                <a:spcPts val="2600"/>
              </a:lnSpc>
              <a:spcBef>
                <a:spcPct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en-US"/>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a:prstGeom prst="rect">
            <a:avLst/>
          </a:prstGeo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spcBef>
                <a:spcPts val="0"/>
              </a:spcBef>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with Watermark">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en-US" smtClean="0"/>
              <a:t>Click to edit Master text styles</a:t>
            </a:r>
          </a:p>
        </p:txBody>
      </p:sp>
      <p:sp>
        <p:nvSpPr>
          <p:cNvPr id="2" name="Title 1"/>
          <p:cNvSpPr>
            <a:spLocks noGrp="1"/>
          </p:cNvSpPr>
          <p:nvPr>
            <p:ph type="title"/>
          </p:nvPr>
        </p:nvSpPr>
        <p:spPr>
          <a:xfrm>
            <a:off x="457201" y="2196353"/>
            <a:ext cx="5334000" cy="1362075"/>
          </a:xfrm>
          <a:prstGeom prst="rect">
            <a:avLst/>
          </a:prstGeom>
        </p:spPr>
        <p:txBody>
          <a:bodyPr lIns="45720" tIns="0" rIns="45720" bIns="0" anchor="b" anchorCtr="0"/>
          <a:lstStyle>
            <a:lvl1pPr algn="l">
              <a:lnSpc>
                <a:spcPts val="5000"/>
              </a:lnSpc>
              <a:defRPr sz="4600" b="1" cap="none" baseline="0"/>
            </a:lvl1pPr>
          </a:lstStyle>
          <a:p>
            <a:r>
              <a:rPr lang="en-US" smtClean="0"/>
              <a:t>Click to edit Master title style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spcBef>
                <a:spcPct val="0"/>
              </a:spcBef>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3311F65-7944-EB4B-BE43-993B0D15CC72}" type="datetimeFigureOut">
              <a:rPr lang="en-US" smtClean="0"/>
              <a:t>9/19/17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EDF41-7569-8847-B89F-D1E7A7097814}"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a:prstGeom prst="rect">
            <a:avLst/>
          </a:prstGeom>
        </p:spPr>
        <p:txBody>
          <a:bodyPr tIns="0" bIns="0" anchor="b"/>
          <a:lstStyle>
            <a:lvl1pPr algn="l">
              <a:lnSpc>
                <a:spcPts val="4600"/>
              </a:lnSpc>
              <a:defRPr sz="4600" b="1"/>
            </a:lvl1pPr>
          </a:lstStyle>
          <a:p>
            <a:r>
              <a:rPr lang="en-US" smtClean="0"/>
              <a:t>Click to edit Master title style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en-US" smtClean="0"/>
              <a:t>Drag picture to placeholder or click icon to add</a:t>
            </a:r>
            <a:endParaRPr/>
          </a:p>
        </p:txBody>
      </p:sp>
      <p:sp>
        <p:nvSpPr>
          <p:cNvPr id="4" name="Text Placeholder 3"/>
          <p:cNvSpPr>
            <a:spLocks noGrp="1"/>
          </p:cNvSpPr>
          <p:nvPr>
            <p:ph type="body" sz="half" idx="2"/>
          </p:nvPr>
        </p:nvSpPr>
        <p:spPr>
          <a:xfrm>
            <a:off x="3158117" y="5230906"/>
            <a:ext cx="5532958" cy="865093"/>
          </a:xfrm>
        </p:spPr>
        <p:txBody>
          <a:bodyPr/>
          <a:lstStyle>
            <a:lvl1pPr marL="0" indent="0">
              <a:spcBef>
                <a:spcPct val="0"/>
              </a:spcBef>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marL="2290763" indent="-344488">
              <a:defRPr sz="1800"/>
            </a:lvl6pPr>
            <a:lvl7pPr marL="2290763" indent="-344488">
              <a:defRPr sz="1800"/>
            </a:lvl7pPr>
            <a:lvl8pPr marL="2290763" indent="-344488">
              <a:defRPr sz="1800"/>
            </a:lvl8pPr>
            <a:lvl9pPr marL="2290763"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spcBef>
                <a:spcPct val="0"/>
              </a:spcBef>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marL="2290763" indent="-344488">
              <a:defRPr sz="1600"/>
            </a:lvl6pPr>
            <a:lvl7pPr marL="2290763" indent="-344488">
              <a:defRPr sz="1600"/>
            </a:lvl7pPr>
            <a:lvl8pPr marL="2290763" indent="-344488">
              <a:defRPr sz="1600"/>
            </a:lvl8pPr>
            <a:lvl9pPr marL="2290763"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A3311F65-7944-EB4B-BE43-993B0D15CC72}" type="datetimeFigureOut">
              <a:rPr lang="en-US" smtClean="0"/>
              <a:t>9/19/17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EDF41-7569-8847-B89F-D1E7A7097814}" type="slidenum">
              <a:rPr lang="en-US" smtClean="0"/>
              <a:t>‹#›</a:t>
            </a:fld>
            <a:endParaRPr lang="en-US"/>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a:xfrm>
            <a:off x="914400" y="503238"/>
            <a:ext cx="7313613" cy="868362"/>
          </a:xfrm>
          <a:prstGeom prst="rect">
            <a:avLst/>
          </a:prstGeom>
        </p:spPr>
        <p:txBody>
          <a:bodyPr/>
          <a:lstStyle/>
          <a:p>
            <a:r>
              <a:rPr lang="en-US" smtClean="0"/>
              <a:t>Click to edit Master title style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A3311F65-7944-EB4B-BE43-993B0D15CC72}" type="datetimeFigureOut">
              <a:rPr lang="en-US" smtClean="0"/>
              <a:t>9/19/17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EDF41-7569-8847-B89F-D1E7A7097814}" type="slidenum">
              <a:rPr lang="en-US" smtClean="0"/>
              <a:t>‹#›</a:t>
            </a:fld>
            <a:endParaRPr lang="en-US"/>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6.png"/><Relationship Id="rId23" Type="http://schemas.openxmlformats.org/officeDocument/2006/relationships/image" Target="../media/image7.png"/><Relationship Id="rId24"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A3311F65-7944-EB4B-BE43-993B0D15CC72}" type="datetimeFigureOut">
              <a:rPr lang="en-US" smtClean="0"/>
              <a:t>9/19/17</a:t>
            </a:fld>
            <a:endParaRPr lang="en-US"/>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en-US"/>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683EDF41-7569-8847-B89F-D1E7A7097814}" type="slidenum">
              <a:rPr lang="en-US" smtClean="0"/>
              <a:t>‹#›</a:t>
            </a:fld>
            <a:endParaRPr lang="en-US"/>
          </a:p>
        </p:txBody>
      </p:sp>
      <p:sp>
        <p:nvSpPr>
          <p:cNvPr id="7" name="Title Placeholder 6"/>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Tree>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2"/>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3"/>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4"/>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4"/>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24"/>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22"/>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23"/>
        </a:buBlip>
        <a:defRPr lang="en-US" sz="1800" kern="1200" dirty="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Merge_sor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www.khanacademy.org/computing/computer-science/algorithms/quick-sort/a/analysis-of-quicksor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latin typeface="Arial" charset="0"/>
                <a:ea typeface="Arial" charset="0"/>
                <a:cs typeface="Arial" charset="0"/>
              </a:rPr>
              <a:t>IT306</a:t>
            </a:r>
            <a:endParaRPr lang="en-US" dirty="0">
              <a:latin typeface="Arial" charset="0"/>
              <a:ea typeface="Arial" charset="0"/>
              <a:cs typeface="Arial" charset="0"/>
            </a:endParaRPr>
          </a:p>
        </p:txBody>
      </p:sp>
      <p:sp>
        <p:nvSpPr>
          <p:cNvPr id="3" name="Subtitle 2"/>
          <p:cNvSpPr>
            <a:spLocks noGrp="1"/>
          </p:cNvSpPr>
          <p:nvPr>
            <p:ph type="subTitle" idx="1"/>
          </p:nvPr>
        </p:nvSpPr>
        <p:spPr/>
        <p:txBody>
          <a:bodyPr/>
          <a:lstStyle/>
          <a:p>
            <a:r>
              <a:rPr lang="en-US" sz="2400" dirty="0" smtClean="0">
                <a:latin typeface="Arial" charset="0"/>
                <a:ea typeface="Arial" charset="0"/>
                <a:cs typeface="Arial" charset="0"/>
              </a:rPr>
              <a:t>Module </a:t>
            </a:r>
            <a:r>
              <a:rPr lang="en-US" sz="2400" dirty="0">
                <a:latin typeface="Arial" charset="0"/>
                <a:ea typeface="Arial" charset="0"/>
                <a:cs typeface="Arial" charset="0"/>
              </a:rPr>
              <a:t>4</a:t>
            </a:r>
          </a:p>
          <a:p>
            <a:r>
              <a:rPr lang="en-US" sz="2400" dirty="0" smtClean="0">
                <a:latin typeface="Arial" charset="0"/>
                <a:ea typeface="Arial" charset="0"/>
                <a:cs typeface="Arial" charset="0"/>
              </a:rPr>
              <a:t>Big-O : Revisited</a:t>
            </a:r>
          </a:p>
          <a:p>
            <a:r>
              <a:rPr lang="en-US" sz="2400" dirty="0" err="1" smtClean="0">
                <a:latin typeface="Arial" charset="0"/>
                <a:ea typeface="Arial" charset="0"/>
                <a:cs typeface="Arial" charset="0"/>
              </a:rPr>
              <a:t>LinkedList</a:t>
            </a:r>
            <a:r>
              <a:rPr lang="en-US" sz="2400" dirty="0" smtClean="0">
                <a:latin typeface="Arial" charset="0"/>
                <a:ea typeface="Arial" charset="0"/>
                <a:cs typeface="Arial" charset="0"/>
              </a:rPr>
              <a:t> Data Structure</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9843524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213464"/>
            <a:ext cx="9040969" cy="868362"/>
          </a:xfrm>
        </p:spPr>
        <p:txBody>
          <a:bodyPr>
            <a:noAutofit/>
          </a:bodyPr>
          <a:lstStyle/>
          <a:p>
            <a:pPr marL="114300" algn="l"/>
            <a:r>
              <a:rPr lang="en-US" sz="3200">
                <a:latin typeface="Arial" charset="0"/>
                <a:ea typeface="Arial" charset="0"/>
                <a:cs typeface="Arial" charset="0"/>
              </a:rPr>
              <a:t>What is the Big-O complexity of this non-recursive algorithm?</a:t>
            </a:r>
            <a:endParaRPr lang="en-US" sz="3200" dirty="0">
              <a:latin typeface="Arial" charset="0"/>
              <a:ea typeface="Arial" charset="0"/>
              <a:cs typeface="Arial" charset="0"/>
            </a:endParaRPr>
          </a:p>
        </p:txBody>
      </p:sp>
      <p:pic>
        <p:nvPicPr>
          <p:cNvPr id="26" name="Content Placeholder 3"/>
          <p:cNvPicPr>
            <a:picLocks noGrp="1" noChangeAspect="1"/>
          </p:cNvPicPr>
          <p:nvPr>
            <p:ph idx="1"/>
          </p:nvPr>
        </p:nvPicPr>
        <p:blipFill>
          <a:blip r:embed="rId2"/>
          <a:srcRect l="-26646" r="-26646"/>
          <a:stretch>
            <a:fillRect/>
          </a:stretch>
        </p:blipFill>
        <p:spPr>
          <a:xfrm>
            <a:off x="-296215" y="1263452"/>
            <a:ext cx="9839459" cy="5352109"/>
          </a:xfrm>
        </p:spPr>
      </p:pic>
    </p:spTree>
    <p:extLst>
      <p:ext uri="{BB962C8B-B14F-4D97-AF65-F5344CB8AC3E}">
        <p14:creationId xmlns:p14="http://schemas.microsoft.com/office/powerpoint/2010/main" val="311038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213464"/>
            <a:ext cx="9040969" cy="868362"/>
          </a:xfrm>
        </p:spPr>
        <p:txBody>
          <a:bodyPr>
            <a:noAutofit/>
          </a:bodyPr>
          <a:lstStyle/>
          <a:p>
            <a:pPr marL="114300" algn="l"/>
            <a:r>
              <a:rPr lang="en-US" sz="3200" dirty="0">
                <a:latin typeface="Arial" charset="0"/>
                <a:ea typeface="Arial" charset="0"/>
                <a:cs typeface="Arial" charset="0"/>
              </a:rPr>
              <a:t>What is the </a:t>
            </a:r>
            <a:r>
              <a:rPr lang="en-US" sz="3200" dirty="0" smtClean="0">
                <a:latin typeface="Arial" charset="0"/>
                <a:ea typeface="Arial" charset="0"/>
                <a:cs typeface="Arial" charset="0"/>
              </a:rPr>
              <a:t>Big-O complexity of this non-recursive algorithm?</a:t>
            </a:r>
            <a:endParaRPr lang="en-US" sz="3200" dirty="0">
              <a:latin typeface="Arial" charset="0"/>
              <a:ea typeface="Arial" charset="0"/>
              <a:cs typeface="Arial" charset="0"/>
            </a:endParaRPr>
          </a:p>
        </p:txBody>
      </p:sp>
      <p:pic>
        <p:nvPicPr>
          <p:cNvPr id="5" name="Content Placeholder 3"/>
          <p:cNvPicPr>
            <a:picLocks noGrp="1" noChangeAspect="1"/>
          </p:cNvPicPr>
          <p:nvPr>
            <p:ph idx="1"/>
          </p:nvPr>
        </p:nvPicPr>
        <p:blipFill>
          <a:blip r:embed="rId2"/>
          <a:srcRect l="-28833" r="-28833"/>
          <a:stretch>
            <a:fillRect/>
          </a:stretch>
        </p:blipFill>
        <p:spPr>
          <a:xfrm>
            <a:off x="-103031" y="1081826"/>
            <a:ext cx="9813701" cy="5776174"/>
          </a:xfrm>
        </p:spPr>
      </p:pic>
    </p:spTree>
    <p:extLst>
      <p:ext uri="{BB962C8B-B14F-4D97-AF65-F5344CB8AC3E}">
        <p14:creationId xmlns:p14="http://schemas.microsoft.com/office/powerpoint/2010/main" val="1903050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mtClean="0">
                <a:latin typeface="Arial" charset="0"/>
                <a:ea typeface="Arial" charset="0"/>
                <a:cs typeface="Arial" charset="0"/>
              </a:rPr>
              <a:t>Recursive Algorithms</a:t>
            </a:r>
            <a:endParaRPr lang="en-US">
              <a:latin typeface="Arial" charset="0"/>
              <a:ea typeface="Arial" charset="0"/>
              <a:cs typeface="Arial" charset="0"/>
            </a:endParaRPr>
          </a:p>
        </p:txBody>
      </p:sp>
      <p:sp>
        <p:nvSpPr>
          <p:cNvPr id="3" name="Content Placeholder 2"/>
          <p:cNvSpPr>
            <a:spLocks noGrp="1"/>
          </p:cNvSpPr>
          <p:nvPr>
            <p:ph idx="1"/>
          </p:nvPr>
        </p:nvSpPr>
        <p:spPr/>
        <p:txBody>
          <a:bodyPr/>
          <a:lstStyle/>
          <a:p>
            <a:r>
              <a:rPr lang="en-US" dirty="0" smtClean="0">
                <a:latin typeface="Arial" charset="0"/>
                <a:ea typeface="Arial" charset="0"/>
                <a:cs typeface="Arial" charset="0"/>
              </a:rPr>
              <a:t>Base Case</a:t>
            </a:r>
          </a:p>
          <a:p>
            <a:r>
              <a:rPr lang="en-US" dirty="0" smtClean="0">
                <a:latin typeface="Arial" charset="0"/>
                <a:ea typeface="Arial" charset="0"/>
                <a:cs typeface="Arial" charset="0"/>
              </a:rPr>
              <a:t>Recursive </a:t>
            </a:r>
            <a:r>
              <a:rPr lang="en-US" dirty="0" smtClean="0">
                <a:latin typeface="Arial" charset="0"/>
                <a:ea typeface="Arial" charset="0"/>
                <a:cs typeface="Arial" charset="0"/>
              </a:rPr>
              <a:t>Case</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7409986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Recursive Merge sort</a:t>
            </a:r>
            <a:endParaRPr lang="en-US" dirty="0">
              <a:latin typeface="Arial" charset="0"/>
              <a:ea typeface="Arial" charset="0"/>
              <a:cs typeface="Arial" charset="0"/>
            </a:endParaRPr>
          </a:p>
        </p:txBody>
      </p:sp>
      <p:sp>
        <p:nvSpPr>
          <p:cNvPr id="5" name="Rectangle 4"/>
          <p:cNvSpPr/>
          <p:nvPr/>
        </p:nvSpPr>
        <p:spPr>
          <a:xfrm>
            <a:off x="154546" y="1609859"/>
            <a:ext cx="8989453" cy="1754326"/>
          </a:xfrm>
          <a:prstGeom prst="rect">
            <a:avLst/>
          </a:prstGeom>
        </p:spPr>
        <p:txBody>
          <a:bodyPr wrap="square">
            <a:spAutoFit/>
          </a:bodyPr>
          <a:lstStyle/>
          <a:p>
            <a:r>
              <a:rPr lang="en-US" b="1" dirty="0" err="1"/>
              <a:t>MergeSort</a:t>
            </a:r>
            <a:r>
              <a:rPr lang="en-US" b="1" dirty="0"/>
              <a:t>(</a:t>
            </a:r>
            <a:r>
              <a:rPr lang="en-US" b="1" dirty="0" err="1"/>
              <a:t>arr</a:t>
            </a:r>
            <a:r>
              <a:rPr lang="en-US" b="1" dirty="0"/>
              <a:t>[], l, </a:t>
            </a:r>
            <a:r>
              <a:rPr lang="en-US" b="1" dirty="0" smtClean="0"/>
              <a:t>u)</a:t>
            </a:r>
            <a:r>
              <a:rPr lang="en-US" dirty="0" smtClean="0"/>
              <a:t> {</a:t>
            </a:r>
          </a:p>
          <a:p>
            <a:r>
              <a:rPr lang="en-US" dirty="0"/>
              <a:t>	</a:t>
            </a:r>
            <a:r>
              <a:rPr lang="en-US" dirty="0" smtClean="0"/>
              <a:t>If  u &gt; </a:t>
            </a:r>
            <a:r>
              <a:rPr lang="en-US" dirty="0"/>
              <a:t>l </a:t>
            </a:r>
            <a:endParaRPr lang="en-US" dirty="0" smtClean="0"/>
          </a:p>
          <a:p>
            <a:r>
              <a:rPr lang="en-US" b="1" dirty="0"/>
              <a:t>	</a:t>
            </a:r>
            <a:r>
              <a:rPr lang="en-US" b="1" dirty="0" smtClean="0"/>
              <a:t>	1</a:t>
            </a:r>
            <a:r>
              <a:rPr lang="en-US" b="1" dirty="0"/>
              <a:t>. </a:t>
            </a:r>
            <a:r>
              <a:rPr lang="en-US" dirty="0"/>
              <a:t>Find the middle point to divide the array into two halves</a:t>
            </a:r>
            <a:r>
              <a:rPr lang="en-US" dirty="0" smtClean="0"/>
              <a:t>: middle </a:t>
            </a:r>
            <a:r>
              <a:rPr lang="en-US" dirty="0"/>
              <a:t>m = (</a:t>
            </a:r>
            <a:r>
              <a:rPr lang="en-US" dirty="0" err="1" smtClean="0"/>
              <a:t>l+u</a:t>
            </a:r>
            <a:r>
              <a:rPr lang="en-US" dirty="0" smtClean="0"/>
              <a:t>)/</a:t>
            </a:r>
            <a:r>
              <a:rPr lang="en-US" dirty="0"/>
              <a:t>2 </a:t>
            </a:r>
            <a:endParaRPr lang="en-US" dirty="0" smtClean="0"/>
          </a:p>
          <a:p>
            <a:r>
              <a:rPr lang="en-US" b="1" dirty="0"/>
              <a:t>	</a:t>
            </a:r>
            <a:r>
              <a:rPr lang="en-US" b="1" dirty="0" smtClean="0"/>
              <a:t>	2</a:t>
            </a:r>
            <a:r>
              <a:rPr lang="en-US" b="1" dirty="0"/>
              <a:t>. </a:t>
            </a:r>
            <a:r>
              <a:rPr lang="en-US" dirty="0"/>
              <a:t>Call </a:t>
            </a:r>
            <a:r>
              <a:rPr lang="en-US" dirty="0" err="1"/>
              <a:t>mergeSort</a:t>
            </a:r>
            <a:r>
              <a:rPr lang="en-US" dirty="0"/>
              <a:t> for first half: Call </a:t>
            </a:r>
            <a:r>
              <a:rPr lang="en-US" dirty="0" err="1"/>
              <a:t>mergeSort</a:t>
            </a:r>
            <a:r>
              <a:rPr lang="en-US" dirty="0"/>
              <a:t>(</a:t>
            </a:r>
            <a:r>
              <a:rPr lang="en-US" dirty="0" err="1"/>
              <a:t>arr</a:t>
            </a:r>
            <a:r>
              <a:rPr lang="en-US" dirty="0"/>
              <a:t>, l, m) </a:t>
            </a:r>
            <a:endParaRPr lang="en-US" dirty="0" smtClean="0"/>
          </a:p>
          <a:p>
            <a:r>
              <a:rPr lang="en-US" b="1" dirty="0"/>
              <a:t>	</a:t>
            </a:r>
            <a:r>
              <a:rPr lang="en-US" b="1" dirty="0" smtClean="0"/>
              <a:t>	3</a:t>
            </a:r>
            <a:r>
              <a:rPr lang="en-US" b="1" dirty="0"/>
              <a:t>.</a:t>
            </a:r>
            <a:r>
              <a:rPr lang="en-US" dirty="0"/>
              <a:t> Call </a:t>
            </a:r>
            <a:r>
              <a:rPr lang="en-US" dirty="0" err="1"/>
              <a:t>mergeSort</a:t>
            </a:r>
            <a:r>
              <a:rPr lang="en-US" dirty="0"/>
              <a:t> for second half: Call </a:t>
            </a:r>
            <a:r>
              <a:rPr lang="en-US" dirty="0" err="1"/>
              <a:t>mergeSort</a:t>
            </a:r>
            <a:r>
              <a:rPr lang="en-US" dirty="0"/>
              <a:t>(</a:t>
            </a:r>
            <a:r>
              <a:rPr lang="en-US" dirty="0" err="1"/>
              <a:t>arr</a:t>
            </a:r>
            <a:r>
              <a:rPr lang="en-US" dirty="0"/>
              <a:t>, m+1, </a:t>
            </a:r>
            <a:r>
              <a:rPr lang="en-US" dirty="0" smtClean="0"/>
              <a:t>u) </a:t>
            </a:r>
          </a:p>
          <a:p>
            <a:r>
              <a:rPr lang="en-US" b="1" dirty="0"/>
              <a:t>	</a:t>
            </a:r>
            <a:r>
              <a:rPr lang="en-US" b="1" dirty="0" smtClean="0"/>
              <a:t>	4</a:t>
            </a:r>
            <a:r>
              <a:rPr lang="en-US" b="1" dirty="0"/>
              <a:t>. </a:t>
            </a:r>
            <a:r>
              <a:rPr lang="en-US" dirty="0"/>
              <a:t>Merge the two halves sorted in step 2 and 3: Call merge(</a:t>
            </a:r>
            <a:r>
              <a:rPr lang="en-US" dirty="0" err="1"/>
              <a:t>arr</a:t>
            </a:r>
            <a:r>
              <a:rPr lang="en-US" dirty="0"/>
              <a:t>, l, m, </a:t>
            </a:r>
            <a:r>
              <a:rPr lang="en-US" dirty="0" smtClean="0"/>
              <a:t>u)</a:t>
            </a:r>
            <a:endParaRPr lang="en-US" dirty="0"/>
          </a:p>
        </p:txBody>
      </p:sp>
      <p:sp>
        <p:nvSpPr>
          <p:cNvPr id="6" name="Rectangle 5"/>
          <p:cNvSpPr/>
          <p:nvPr/>
        </p:nvSpPr>
        <p:spPr>
          <a:xfrm>
            <a:off x="1700029" y="4764041"/>
            <a:ext cx="6519862" cy="646331"/>
          </a:xfrm>
          <a:prstGeom prst="rect">
            <a:avLst/>
          </a:prstGeom>
        </p:spPr>
        <p:txBody>
          <a:bodyPr wrap="none">
            <a:spAutoFit/>
          </a:bodyPr>
          <a:lstStyle/>
          <a:p>
            <a:r>
              <a:rPr lang="en-US" dirty="0" smtClean="0"/>
              <a:t>Merge Sort Algorithm: </a:t>
            </a:r>
            <a:r>
              <a:rPr lang="en-US" dirty="0" smtClean="0">
                <a:hlinkClick r:id="rId2"/>
              </a:rPr>
              <a:t>https</a:t>
            </a:r>
            <a:r>
              <a:rPr lang="en-US" dirty="0">
                <a:hlinkClick r:id="rId2"/>
              </a:rPr>
              <a:t>://</a:t>
            </a:r>
            <a:r>
              <a:rPr lang="en-US" dirty="0" smtClean="0">
                <a:hlinkClick r:id="rId2"/>
              </a:rPr>
              <a:t>en.wikipedia.org/wiki/Merge_sort</a:t>
            </a:r>
            <a:endParaRPr lang="en-US" dirty="0" smtClean="0"/>
          </a:p>
          <a:p>
            <a:endParaRPr lang="en-US" dirty="0"/>
          </a:p>
        </p:txBody>
      </p:sp>
    </p:spTree>
    <p:extLst>
      <p:ext uri="{BB962C8B-B14F-4D97-AF65-F5344CB8AC3E}">
        <p14:creationId xmlns:p14="http://schemas.microsoft.com/office/powerpoint/2010/main" val="1832365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A8A0261F-A75F-F04F-B9CB-EC1E3810DFF3}" type="slidenum">
              <a:rPr lang="en-US" altLang="x-none">
                <a:latin typeface="Arial" charset="0"/>
                <a:ea typeface="Arial" charset="0"/>
                <a:cs typeface="Arial" charset="0"/>
              </a:rPr>
              <a:pPr/>
              <a:t>14</a:t>
            </a:fld>
            <a:endParaRPr lang="en-US" altLang="x-none">
              <a:latin typeface="Arial" charset="0"/>
              <a:ea typeface="Arial" charset="0"/>
              <a:cs typeface="Arial" charset="0"/>
            </a:endParaRPr>
          </a:p>
        </p:txBody>
      </p:sp>
      <p:sp>
        <p:nvSpPr>
          <p:cNvPr id="149506" name="Rectangle 2"/>
          <p:cNvSpPr>
            <a:spLocks noGrp="1" noChangeArrowheads="1"/>
          </p:cNvSpPr>
          <p:nvPr>
            <p:ph type="title"/>
          </p:nvPr>
        </p:nvSpPr>
        <p:spPr/>
        <p:txBody>
          <a:bodyPr/>
          <a:lstStyle/>
          <a:p>
            <a:r>
              <a:rPr lang="en-US" altLang="x-none">
                <a:latin typeface="Arial" charset="0"/>
                <a:ea typeface="Arial" charset="0"/>
                <a:cs typeface="Arial" charset="0"/>
              </a:rPr>
              <a:t>Execution Example</a:t>
            </a:r>
          </a:p>
        </p:txBody>
      </p:sp>
      <p:sp>
        <p:nvSpPr>
          <p:cNvPr id="149507" name="Rectangle 3" descr="Rectangle: Click to edit Master text styles&#10;Second level&#10;Third level&#10;Fourth level&#10;Fifth level"/>
          <p:cNvSpPr>
            <a:spLocks noGrp="1" noChangeArrowheads="1"/>
          </p:cNvSpPr>
          <p:nvPr>
            <p:ph type="body" idx="1"/>
          </p:nvPr>
        </p:nvSpPr>
        <p:spPr>
          <a:xfrm>
            <a:off x="762000" y="1676400"/>
            <a:ext cx="7772400" cy="685800"/>
          </a:xfrm>
        </p:spPr>
        <p:txBody>
          <a:bodyPr/>
          <a:lstStyle/>
          <a:p>
            <a:r>
              <a:rPr lang="en-US" altLang="x-none">
                <a:latin typeface="Arial" charset="0"/>
                <a:ea typeface="Arial" charset="0"/>
                <a:cs typeface="Arial" charset="0"/>
              </a:rPr>
              <a:t>Partition</a:t>
            </a:r>
          </a:p>
        </p:txBody>
      </p:sp>
      <p:cxnSp>
        <p:nvCxnSpPr>
          <p:cNvPr id="149508" name="AutoShape 4"/>
          <p:cNvCxnSpPr>
            <a:cxnSpLocks noChangeShapeType="1"/>
            <a:stCxn id="149518" idx="0"/>
            <a:endCxn id="149515" idx="2"/>
          </p:cNvCxnSpPr>
          <p:nvPr/>
        </p:nvCxnSpPr>
        <p:spPr bwMode="auto">
          <a:xfrm flipV="1">
            <a:off x="14366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09" name="AutoShape 5"/>
          <p:cNvCxnSpPr>
            <a:cxnSpLocks noChangeShapeType="1"/>
            <a:stCxn id="149519" idx="0"/>
            <a:endCxn id="149515" idx="2"/>
          </p:cNvCxnSpPr>
          <p:nvPr/>
        </p:nvCxnSpPr>
        <p:spPr bwMode="auto">
          <a:xfrm flipH="1" flipV="1">
            <a:off x="25050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10" name="AutoShape 6"/>
          <p:cNvCxnSpPr>
            <a:cxnSpLocks noChangeShapeType="1"/>
            <a:stCxn id="149523" idx="0"/>
            <a:endCxn id="149518"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11" name="AutoShape 7"/>
          <p:cNvCxnSpPr>
            <a:cxnSpLocks noChangeShapeType="1"/>
            <a:stCxn id="149525" idx="0"/>
            <a:endCxn id="149519"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12" name="AutoShape 8"/>
          <p:cNvCxnSpPr>
            <a:cxnSpLocks noChangeShapeType="1"/>
            <a:stCxn id="149518" idx="2"/>
            <a:endCxn id="149524"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13" name="AutoShape 9"/>
          <p:cNvCxnSpPr>
            <a:cxnSpLocks noChangeShapeType="1"/>
            <a:stCxn id="149519" idx="2"/>
            <a:endCxn id="149526"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nvGrpSpPr>
          <p:cNvPr id="149514" name="Group 10"/>
          <p:cNvGrpSpPr>
            <a:grpSpLocks/>
          </p:cNvGrpSpPr>
          <p:nvPr/>
        </p:nvGrpSpPr>
        <p:grpSpPr bwMode="auto">
          <a:xfrm>
            <a:off x="1223963" y="3617913"/>
            <a:ext cx="6981825" cy="427037"/>
            <a:chOff x="771" y="2764"/>
            <a:chExt cx="4398" cy="269"/>
          </a:xfrm>
          <a:solidFill>
            <a:schemeClr val="bg2"/>
          </a:solidFill>
        </p:grpSpPr>
        <p:sp>
          <p:nvSpPr>
            <p:cNvPr id="149515" name="AutoShape 11"/>
            <p:cNvSpPr>
              <a:spLocks noChangeArrowheads="1"/>
            </p:cNvSpPr>
            <p:nvPr/>
          </p:nvSpPr>
          <p:spPr bwMode="auto">
            <a:xfrm>
              <a:off x="771" y="2764"/>
              <a:ext cx="1614"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49516" name="AutoShape 12"/>
            <p:cNvSpPr>
              <a:spLocks noChangeArrowheads="1"/>
            </p:cNvSpPr>
            <p:nvPr/>
          </p:nvSpPr>
          <p:spPr bwMode="auto">
            <a:xfrm>
              <a:off x="3555" y="2764"/>
              <a:ext cx="1614"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49517" name="Group 13"/>
          <p:cNvGrpSpPr>
            <a:grpSpLocks/>
          </p:cNvGrpSpPr>
          <p:nvPr/>
        </p:nvGrpSpPr>
        <p:grpSpPr bwMode="auto">
          <a:xfrm>
            <a:off x="742950" y="4643438"/>
            <a:ext cx="7996238" cy="427037"/>
            <a:chOff x="468" y="3168"/>
            <a:chExt cx="5037" cy="269"/>
          </a:xfrm>
          <a:solidFill>
            <a:schemeClr val="bg2"/>
          </a:solidFill>
        </p:grpSpPr>
        <p:sp>
          <p:nvSpPr>
            <p:cNvPr id="149518" name="AutoShape 14"/>
            <p:cNvSpPr>
              <a:spLocks noChangeArrowheads="1"/>
            </p:cNvSpPr>
            <p:nvPr/>
          </p:nvSpPr>
          <p:spPr bwMode="auto">
            <a:xfrm>
              <a:off x="468" y="3168"/>
              <a:ext cx="874"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49519" name="AutoShape 15"/>
            <p:cNvSpPr>
              <a:spLocks noChangeArrowheads="1"/>
            </p:cNvSpPr>
            <p:nvPr/>
          </p:nvSpPr>
          <p:spPr bwMode="auto">
            <a:xfrm>
              <a:off x="1779" y="3168"/>
              <a:ext cx="942"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49520" name="AutoShape 16"/>
            <p:cNvSpPr>
              <a:spLocks noChangeArrowheads="1"/>
            </p:cNvSpPr>
            <p:nvPr/>
          </p:nvSpPr>
          <p:spPr bwMode="auto">
            <a:xfrm>
              <a:off x="3252" y="3168"/>
              <a:ext cx="874"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49521" name="AutoShape 17"/>
            <p:cNvSpPr>
              <a:spLocks noChangeArrowheads="1"/>
            </p:cNvSpPr>
            <p:nvPr/>
          </p:nvSpPr>
          <p:spPr bwMode="auto">
            <a:xfrm>
              <a:off x="4563" y="3168"/>
              <a:ext cx="942" cy="269"/>
            </a:xfrm>
            <a:prstGeom prst="roundRect">
              <a:avLst>
                <a:gd name="adj" fmla="val 16667"/>
              </a:avLst>
            </a:prstGeom>
            <a:grp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49522" name="Group 18"/>
          <p:cNvGrpSpPr>
            <a:grpSpLocks/>
          </p:cNvGrpSpPr>
          <p:nvPr/>
        </p:nvGrpSpPr>
        <p:grpSpPr bwMode="auto">
          <a:xfrm>
            <a:off x="609600" y="5668963"/>
            <a:ext cx="8229600" cy="427037"/>
            <a:chOff x="384" y="3571"/>
            <a:chExt cx="5184" cy="269"/>
          </a:xfrm>
        </p:grpSpPr>
        <p:sp>
          <p:nvSpPr>
            <p:cNvPr id="149523"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a:solidFill>
                    <a:schemeClr val="folHlink"/>
                  </a:solidFill>
                  <a:latin typeface="Arial" charset="0"/>
                  <a:ea typeface="Arial" charset="0"/>
                  <a:cs typeface="Arial" charset="0"/>
                  <a:sym typeface="Symbol" charset="2"/>
                </a:rPr>
                <a:t></a:t>
              </a:r>
              <a:r>
                <a:rPr lang="en-US" altLang="x-none" sz="1800" dirty="0">
                  <a:solidFill>
                    <a:schemeClr val="folHlink"/>
                  </a:solidFill>
                  <a:latin typeface="Arial" charset="0"/>
                  <a:ea typeface="Arial" charset="0"/>
                  <a:cs typeface="Arial" charset="0"/>
                </a:rPr>
                <a:t> 7</a:t>
              </a:r>
            </a:p>
          </p:txBody>
        </p:sp>
        <p:sp>
          <p:nvSpPr>
            <p:cNvPr id="149524"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49525"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49526"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49527"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49528"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49529"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49530"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49531" name="AutoShape 27"/>
          <p:cNvCxnSpPr>
            <a:cxnSpLocks noChangeShapeType="1"/>
            <a:stCxn id="149520" idx="0"/>
            <a:endCxn id="149516"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2" name="AutoShape 28"/>
          <p:cNvCxnSpPr>
            <a:cxnSpLocks noChangeShapeType="1"/>
            <a:stCxn id="149521" idx="0"/>
            <a:endCxn id="149516"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3" name="AutoShape 29"/>
          <p:cNvCxnSpPr>
            <a:cxnSpLocks noChangeShapeType="1"/>
            <a:stCxn id="149527" idx="0"/>
            <a:endCxn id="149520"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4" name="AutoShape 30"/>
          <p:cNvCxnSpPr>
            <a:cxnSpLocks noChangeShapeType="1"/>
            <a:stCxn id="149529" idx="0"/>
            <a:endCxn id="149521"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5" name="AutoShape 31"/>
          <p:cNvCxnSpPr>
            <a:cxnSpLocks noChangeShapeType="1"/>
            <a:stCxn id="149520" idx="2"/>
            <a:endCxn id="149528"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6" name="AutoShape 32"/>
          <p:cNvCxnSpPr>
            <a:cxnSpLocks noChangeShapeType="1"/>
            <a:stCxn id="149521" idx="2"/>
            <a:endCxn id="149530"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9537" name="AutoShape 33"/>
          <p:cNvSpPr>
            <a:spLocks noChangeArrowheads="1"/>
          </p:cNvSpPr>
          <p:nvPr/>
        </p:nvSpPr>
        <p:spPr bwMode="auto">
          <a:xfrm>
            <a:off x="2286000" y="2590800"/>
            <a:ext cx="4876800" cy="430213"/>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49538" name="AutoShape 34"/>
          <p:cNvCxnSpPr>
            <a:cxnSpLocks noChangeShapeType="1"/>
            <a:stCxn id="149515" idx="0"/>
            <a:endCxn id="149537" idx="2"/>
          </p:cNvCxnSpPr>
          <p:nvPr/>
        </p:nvCxnSpPr>
        <p:spPr bwMode="auto">
          <a:xfrm flipV="1">
            <a:off x="2505075" y="3040063"/>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9539" name="AutoShape 35"/>
          <p:cNvCxnSpPr>
            <a:cxnSpLocks noChangeShapeType="1"/>
            <a:stCxn id="149516" idx="0"/>
            <a:endCxn id="149537" idx="2"/>
          </p:cNvCxnSpPr>
          <p:nvPr/>
        </p:nvCxnSpPr>
        <p:spPr bwMode="auto">
          <a:xfrm flipH="1" flipV="1">
            <a:off x="4724400" y="3040063"/>
            <a:ext cx="220027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 name="Straight Arrow Connector 2"/>
          <p:cNvCxnSpPr>
            <a:endCxn id="149507" idx="2"/>
          </p:cNvCxnSpPr>
          <p:nvPr/>
        </p:nvCxnSpPr>
        <p:spPr>
          <a:xfrm>
            <a:off x="2286000" y="2362200"/>
            <a:ext cx="236220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206839" y="1944710"/>
            <a:ext cx="312906" cy="369332"/>
          </a:xfrm>
          <a:prstGeom prst="rect">
            <a:avLst/>
          </a:prstGeom>
          <a:noFill/>
        </p:spPr>
        <p:txBody>
          <a:bodyPr wrap="none" rtlCol="0">
            <a:spAutoFit/>
          </a:bodyPr>
          <a:lstStyle/>
          <a:p>
            <a:r>
              <a:rPr lang="en-US" smtClean="0">
                <a:solidFill>
                  <a:srgbClr val="C00000"/>
                </a:solidFill>
              </a:rPr>
              <a:t>n</a:t>
            </a:r>
            <a:endParaRPr lang="en-US">
              <a:solidFill>
                <a:srgbClr val="C00000"/>
              </a:solidFill>
            </a:endParaRPr>
          </a:p>
        </p:txBody>
      </p:sp>
    </p:spTree>
    <p:extLst>
      <p:ext uri="{BB962C8B-B14F-4D97-AF65-F5344CB8AC3E}">
        <p14:creationId xmlns:p14="http://schemas.microsoft.com/office/powerpoint/2010/main" val="164423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15</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a:latin typeface="Arial" charset="0"/>
                <a:ea typeface="Arial" charset="0"/>
                <a:cs typeface="Arial" charset="0"/>
              </a:rPr>
              <a:t>Recursive call, partition</a:t>
            </a: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sz="1800" dirty="0">
                <a:latin typeface="Arial" charset="0"/>
                <a:ea typeface="Arial" charset="0"/>
                <a:cs typeface="Arial" charset="0"/>
              </a:rPr>
              <a:t> 7  2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9  </a:t>
            </a:r>
            <a:r>
              <a:rPr lang="en-US" altLang="x-none" sz="1800" dirty="0" smtClean="0">
                <a:latin typeface="Arial" charset="0"/>
                <a:ea typeface="Arial" charset="0"/>
                <a:cs typeface="Arial" charset="0"/>
              </a:rPr>
              <a:t>4</a:t>
            </a:r>
            <a:endParaRPr lang="en-US" altLang="x-none" sz="1800" dirty="0">
              <a:solidFill>
                <a:schemeClr val="accent1"/>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7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5" name="Line 37"/>
          <p:cNvSpPr>
            <a:spLocks noChangeShapeType="1"/>
          </p:cNvSpPr>
          <p:nvPr/>
        </p:nvSpPr>
        <p:spPr bwMode="auto">
          <a:xfrm flipH="1">
            <a:off x="2438400" y="3200400"/>
            <a:ext cx="533400" cy="1524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38" name="Line 35"/>
          <p:cNvSpPr>
            <a:spLocks noChangeShapeType="1"/>
          </p:cNvSpPr>
          <p:nvPr/>
        </p:nvSpPr>
        <p:spPr bwMode="auto">
          <a:xfrm flipH="1">
            <a:off x="1223963" y="4198513"/>
            <a:ext cx="720725" cy="33485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Rectangle 38"/>
          <p:cNvSpPr/>
          <p:nvPr/>
        </p:nvSpPr>
        <p:spPr>
          <a:xfrm>
            <a:off x="770855" y="4672290"/>
            <a:ext cx="821059" cy="369332"/>
          </a:xfrm>
          <a:prstGeom prst="rect">
            <a:avLst/>
          </a:prstGeom>
        </p:spPr>
        <p:txBody>
          <a:bodyPr wrap="none">
            <a:spAutoFit/>
          </a:bodyPr>
          <a:lstStyle/>
          <a:p>
            <a:r>
              <a:rPr lang="en-US" altLang="x-none" dirty="0">
                <a:latin typeface="Arial" charset="0"/>
                <a:ea typeface="Arial" charset="0"/>
                <a:cs typeface="Arial" charset="0"/>
              </a:rPr>
              <a:t> </a:t>
            </a:r>
            <a:r>
              <a:rPr lang="en-US" altLang="x-none" dirty="0" smtClean="0">
                <a:latin typeface="Arial" charset="0"/>
                <a:ea typeface="Arial" charset="0"/>
                <a:cs typeface="Arial" charset="0"/>
              </a:rPr>
              <a:t>7 |  </a:t>
            </a:r>
            <a:r>
              <a:rPr lang="en-US" altLang="x-none" dirty="0">
                <a:latin typeface="Arial" charset="0"/>
                <a:ea typeface="Arial" charset="0"/>
                <a:cs typeface="Arial" charset="0"/>
              </a:rPr>
              <a:t>2 </a:t>
            </a:r>
            <a:endParaRPr lang="en-US" dirty="0"/>
          </a:p>
        </p:txBody>
      </p:sp>
      <p:cxnSp>
        <p:nvCxnSpPr>
          <p:cNvPr id="40" name="Straight Arrow Connector 39"/>
          <p:cNvCxnSpPr/>
          <p:nvPr/>
        </p:nvCxnSpPr>
        <p:spPr>
          <a:xfrm>
            <a:off x="1223963" y="3470323"/>
            <a:ext cx="1377569" cy="3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77415" y="4155025"/>
            <a:ext cx="865794" cy="369332"/>
          </a:xfrm>
          <a:prstGeom prst="rect">
            <a:avLst/>
          </a:prstGeom>
          <a:noFill/>
        </p:spPr>
        <p:txBody>
          <a:bodyPr wrap="square" rtlCol="0">
            <a:spAutoFit/>
          </a:bodyPr>
          <a:lstStyle/>
          <a:p>
            <a:r>
              <a:rPr lang="en-US" dirty="0" smtClean="0">
                <a:solidFill>
                  <a:srgbClr val="C00000"/>
                </a:solidFill>
              </a:rPr>
              <a:t>n/4</a:t>
            </a:r>
            <a:endParaRPr lang="en-US" dirty="0">
              <a:solidFill>
                <a:srgbClr val="C00000"/>
              </a:solidFill>
            </a:endParaRPr>
          </a:p>
        </p:txBody>
      </p:sp>
      <p:cxnSp>
        <p:nvCxnSpPr>
          <p:cNvPr id="44" name="Straight Arrow Connector 43"/>
          <p:cNvCxnSpPr/>
          <p:nvPr/>
        </p:nvCxnSpPr>
        <p:spPr>
          <a:xfrm>
            <a:off x="715775" y="4496733"/>
            <a:ext cx="487550" cy="117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1572606" y="3100073"/>
            <a:ext cx="865794" cy="369332"/>
          </a:xfrm>
          <a:prstGeom prst="rect">
            <a:avLst/>
          </a:prstGeom>
          <a:noFill/>
        </p:spPr>
        <p:txBody>
          <a:bodyPr wrap="square" rtlCol="0">
            <a:spAutoFit/>
          </a:bodyPr>
          <a:lstStyle/>
          <a:p>
            <a:r>
              <a:rPr lang="en-US" smtClean="0">
                <a:solidFill>
                  <a:srgbClr val="C00000"/>
                </a:solidFill>
              </a:rPr>
              <a:t>n/2</a:t>
            </a:r>
            <a:endParaRPr lang="en-US">
              <a:solidFill>
                <a:srgbClr val="C00000"/>
              </a:solidFill>
            </a:endParaRPr>
          </a:p>
        </p:txBody>
      </p:sp>
      <p:cxnSp>
        <p:nvCxnSpPr>
          <p:cNvPr id="47" name="Straight Arrow Connector 46"/>
          <p:cNvCxnSpPr/>
          <p:nvPr/>
        </p:nvCxnSpPr>
        <p:spPr>
          <a:xfrm>
            <a:off x="5704849" y="3491640"/>
            <a:ext cx="1377569" cy="312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053492" y="3121390"/>
            <a:ext cx="865794" cy="369332"/>
          </a:xfrm>
          <a:prstGeom prst="rect">
            <a:avLst/>
          </a:prstGeom>
          <a:noFill/>
        </p:spPr>
        <p:txBody>
          <a:bodyPr wrap="square" rtlCol="0">
            <a:spAutoFit/>
          </a:bodyPr>
          <a:lstStyle/>
          <a:p>
            <a:r>
              <a:rPr lang="en-US" smtClean="0">
                <a:solidFill>
                  <a:srgbClr val="C00000"/>
                </a:solidFill>
              </a:rPr>
              <a:t>n/2</a:t>
            </a:r>
            <a:endParaRPr lang="en-US">
              <a:solidFill>
                <a:srgbClr val="C00000"/>
              </a:solidFill>
            </a:endParaRPr>
          </a:p>
        </p:txBody>
      </p:sp>
      <p:sp>
        <p:nvSpPr>
          <p:cNvPr id="49" name="TextBox 48"/>
          <p:cNvSpPr txBox="1"/>
          <p:nvPr/>
        </p:nvSpPr>
        <p:spPr>
          <a:xfrm>
            <a:off x="2824163" y="4232116"/>
            <a:ext cx="865794" cy="369332"/>
          </a:xfrm>
          <a:prstGeom prst="rect">
            <a:avLst/>
          </a:prstGeom>
          <a:noFill/>
        </p:spPr>
        <p:txBody>
          <a:bodyPr wrap="square" rtlCol="0">
            <a:spAutoFit/>
          </a:bodyPr>
          <a:lstStyle/>
          <a:p>
            <a:r>
              <a:rPr lang="en-US" dirty="0" smtClean="0">
                <a:solidFill>
                  <a:srgbClr val="C00000"/>
                </a:solidFill>
              </a:rPr>
              <a:t>n/4</a:t>
            </a:r>
            <a:endParaRPr lang="en-US" dirty="0">
              <a:solidFill>
                <a:srgbClr val="C00000"/>
              </a:solidFill>
            </a:endParaRPr>
          </a:p>
        </p:txBody>
      </p:sp>
      <p:cxnSp>
        <p:nvCxnSpPr>
          <p:cNvPr id="50" name="Straight Arrow Connector 49"/>
          <p:cNvCxnSpPr/>
          <p:nvPr/>
        </p:nvCxnSpPr>
        <p:spPr>
          <a:xfrm>
            <a:off x="2862523" y="4573824"/>
            <a:ext cx="487550" cy="117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92902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16</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a:latin typeface="Arial" charset="0"/>
                <a:ea typeface="Arial" charset="0"/>
                <a:cs typeface="Arial" charset="0"/>
              </a:rPr>
              <a:t>Recursive call, </a:t>
            </a:r>
            <a:r>
              <a:rPr lang="en-US" altLang="x-none" dirty="0" smtClean="0">
                <a:latin typeface="Arial" charset="0"/>
                <a:ea typeface="Arial" charset="0"/>
                <a:cs typeface="Arial" charset="0"/>
              </a:rPr>
              <a:t>base case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sz="1800" dirty="0">
                <a:latin typeface="Arial" charset="0"/>
                <a:ea typeface="Arial" charset="0"/>
                <a:cs typeface="Arial" charset="0"/>
              </a:rPr>
              <a:t> 7  2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9  </a:t>
            </a:r>
            <a:r>
              <a:rPr lang="en-US" altLang="x-none" sz="1800" dirty="0" smtClean="0">
                <a:latin typeface="Arial" charset="0"/>
                <a:ea typeface="Arial" charset="0"/>
                <a:cs typeface="Arial" charset="0"/>
              </a:rPr>
              <a:t>4</a:t>
            </a:r>
            <a:endParaRPr lang="en-US" altLang="x-none" sz="1800" dirty="0">
              <a:solidFill>
                <a:schemeClr val="accent1"/>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5" name="Line 37"/>
          <p:cNvSpPr>
            <a:spLocks noChangeShapeType="1"/>
          </p:cNvSpPr>
          <p:nvPr/>
        </p:nvSpPr>
        <p:spPr bwMode="auto">
          <a:xfrm flipH="1">
            <a:off x="2438400" y="3200400"/>
            <a:ext cx="533400" cy="1524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2" name="Rectangle 1"/>
          <p:cNvSpPr/>
          <p:nvPr/>
        </p:nvSpPr>
        <p:spPr>
          <a:xfrm>
            <a:off x="770855" y="4672290"/>
            <a:ext cx="821059" cy="369332"/>
          </a:xfrm>
          <a:prstGeom prst="rect">
            <a:avLst/>
          </a:prstGeom>
        </p:spPr>
        <p:txBody>
          <a:bodyPr wrap="none">
            <a:spAutoFit/>
          </a:bodyPr>
          <a:lstStyle/>
          <a:p>
            <a:r>
              <a:rPr lang="en-US" altLang="x-none" dirty="0">
                <a:latin typeface="Arial" charset="0"/>
                <a:ea typeface="Arial" charset="0"/>
                <a:cs typeface="Arial" charset="0"/>
              </a:rPr>
              <a:t> </a:t>
            </a:r>
            <a:r>
              <a:rPr lang="en-US" altLang="x-none" dirty="0" smtClean="0">
                <a:latin typeface="Arial" charset="0"/>
                <a:ea typeface="Arial" charset="0"/>
                <a:cs typeface="Arial" charset="0"/>
              </a:rPr>
              <a:t>7 |  </a:t>
            </a:r>
            <a:r>
              <a:rPr lang="en-US" altLang="x-none" dirty="0">
                <a:latin typeface="Arial" charset="0"/>
                <a:ea typeface="Arial" charset="0"/>
                <a:cs typeface="Arial" charset="0"/>
              </a:rPr>
              <a:t>2 </a:t>
            </a:r>
            <a:endParaRPr lang="en-US" dirty="0"/>
          </a:p>
        </p:txBody>
      </p: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0" name="Line 35"/>
          <p:cNvSpPr>
            <a:spLocks noChangeShapeType="1"/>
          </p:cNvSpPr>
          <p:nvPr/>
        </p:nvSpPr>
        <p:spPr bwMode="auto">
          <a:xfrm flipH="1">
            <a:off x="762000" y="5181600"/>
            <a:ext cx="3810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Line 35"/>
          <p:cNvSpPr>
            <a:spLocks noChangeShapeType="1"/>
          </p:cNvSpPr>
          <p:nvPr/>
        </p:nvSpPr>
        <p:spPr bwMode="auto">
          <a:xfrm flipH="1">
            <a:off x="1223963" y="4198513"/>
            <a:ext cx="720725" cy="33485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TextBox 41"/>
          <p:cNvSpPr txBox="1"/>
          <p:nvPr/>
        </p:nvSpPr>
        <p:spPr>
          <a:xfrm>
            <a:off x="-19579" y="5222121"/>
            <a:ext cx="865794" cy="369332"/>
          </a:xfrm>
          <a:prstGeom prst="rect">
            <a:avLst/>
          </a:prstGeom>
          <a:noFill/>
        </p:spPr>
        <p:txBody>
          <a:bodyPr wrap="square" rtlCol="0">
            <a:spAutoFit/>
          </a:bodyPr>
          <a:lstStyle/>
          <a:p>
            <a:r>
              <a:rPr lang="en-US" dirty="0" smtClean="0">
                <a:solidFill>
                  <a:srgbClr val="C00000"/>
                </a:solidFill>
              </a:rPr>
              <a:t>n/8 =1</a:t>
            </a:r>
            <a:endParaRPr lang="en-US" dirty="0">
              <a:solidFill>
                <a:srgbClr val="C00000"/>
              </a:solidFill>
            </a:endParaRPr>
          </a:p>
        </p:txBody>
      </p:sp>
      <p:cxnSp>
        <p:nvCxnSpPr>
          <p:cNvPr id="43" name="Straight Arrow Connector 42"/>
          <p:cNvCxnSpPr/>
          <p:nvPr/>
        </p:nvCxnSpPr>
        <p:spPr>
          <a:xfrm>
            <a:off x="263482" y="5563829"/>
            <a:ext cx="487550" cy="117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2235443" y="2145850"/>
            <a:ext cx="3781182" cy="369332"/>
          </a:xfrm>
          <a:prstGeom prst="rect">
            <a:avLst/>
          </a:prstGeom>
          <a:noFill/>
        </p:spPr>
        <p:txBody>
          <a:bodyPr wrap="square" rtlCol="0">
            <a:spAutoFit/>
          </a:bodyPr>
          <a:lstStyle/>
          <a:p>
            <a:r>
              <a:rPr lang="en-US" dirty="0">
                <a:solidFill>
                  <a:srgbClr val="C00000"/>
                </a:solidFill>
              </a:rPr>
              <a:t>n</a:t>
            </a:r>
            <a:r>
              <a:rPr lang="en-US" dirty="0" smtClean="0">
                <a:solidFill>
                  <a:srgbClr val="C00000"/>
                </a:solidFill>
              </a:rPr>
              <a:t> = 8</a:t>
            </a:r>
            <a:endParaRPr lang="en-US" dirty="0">
              <a:solidFill>
                <a:srgbClr val="C00000"/>
              </a:solidFill>
            </a:endParaRPr>
          </a:p>
        </p:txBody>
      </p:sp>
      <p:cxnSp>
        <p:nvCxnSpPr>
          <p:cNvPr id="45" name="Straight Arrow Connector 44"/>
          <p:cNvCxnSpPr/>
          <p:nvPr/>
        </p:nvCxnSpPr>
        <p:spPr>
          <a:xfrm>
            <a:off x="2273803" y="2487558"/>
            <a:ext cx="2129277" cy="1765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7" name="Line 35"/>
          <p:cNvSpPr>
            <a:spLocks noChangeShapeType="1"/>
          </p:cNvSpPr>
          <p:nvPr/>
        </p:nvSpPr>
        <p:spPr bwMode="auto">
          <a:xfrm flipH="1">
            <a:off x="2227605" y="5222121"/>
            <a:ext cx="3810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9534100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17</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a:latin typeface="Arial" charset="0"/>
                <a:ea typeface="Arial" charset="0"/>
                <a:cs typeface="Arial" charset="0"/>
              </a:rPr>
              <a:t>Recursive call, </a:t>
            </a:r>
            <a:r>
              <a:rPr lang="en-US" altLang="x-none" dirty="0" smtClean="0">
                <a:latin typeface="Arial" charset="0"/>
                <a:ea typeface="Arial" charset="0"/>
                <a:cs typeface="Arial" charset="0"/>
              </a:rPr>
              <a:t>base case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sz="1800" dirty="0">
                <a:latin typeface="Arial" charset="0"/>
                <a:ea typeface="Arial" charset="0"/>
                <a:cs typeface="Arial" charset="0"/>
              </a:rPr>
              <a:t> 7  2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9  </a:t>
            </a:r>
            <a:r>
              <a:rPr lang="en-US" altLang="x-none" sz="1800" dirty="0" smtClean="0">
                <a:latin typeface="Arial" charset="0"/>
                <a:ea typeface="Arial" charset="0"/>
                <a:cs typeface="Arial" charset="0"/>
              </a:rPr>
              <a:t>4</a:t>
            </a:r>
            <a:endParaRPr lang="en-US" altLang="x-none" sz="1800" dirty="0">
              <a:solidFill>
                <a:schemeClr val="accent1"/>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5" name="Line 37"/>
          <p:cNvSpPr>
            <a:spLocks noChangeShapeType="1"/>
          </p:cNvSpPr>
          <p:nvPr/>
        </p:nvSpPr>
        <p:spPr bwMode="auto">
          <a:xfrm flipH="1">
            <a:off x="2438400" y="3200400"/>
            <a:ext cx="533400" cy="1524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2" name="Rectangle 1"/>
          <p:cNvSpPr/>
          <p:nvPr/>
        </p:nvSpPr>
        <p:spPr>
          <a:xfrm>
            <a:off x="770855" y="4672290"/>
            <a:ext cx="821059" cy="369332"/>
          </a:xfrm>
          <a:prstGeom prst="rect">
            <a:avLst/>
          </a:prstGeom>
        </p:spPr>
        <p:txBody>
          <a:bodyPr wrap="none">
            <a:spAutoFit/>
          </a:bodyPr>
          <a:lstStyle/>
          <a:p>
            <a:r>
              <a:rPr lang="en-US" altLang="x-none" dirty="0">
                <a:latin typeface="Arial" charset="0"/>
                <a:ea typeface="Arial" charset="0"/>
                <a:cs typeface="Arial" charset="0"/>
              </a:rPr>
              <a:t> </a:t>
            </a:r>
            <a:r>
              <a:rPr lang="en-US" altLang="x-none" dirty="0" smtClean="0">
                <a:latin typeface="Arial" charset="0"/>
                <a:ea typeface="Arial" charset="0"/>
                <a:cs typeface="Arial" charset="0"/>
              </a:rPr>
              <a:t>7 |  </a:t>
            </a:r>
            <a:r>
              <a:rPr lang="en-US" altLang="x-none" dirty="0">
                <a:latin typeface="Arial" charset="0"/>
                <a:ea typeface="Arial" charset="0"/>
                <a:cs typeface="Arial" charset="0"/>
              </a:rPr>
              <a:t>2 </a:t>
            </a:r>
            <a:endParaRPr lang="en-US" dirty="0"/>
          </a:p>
        </p:txBody>
      </p: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0" name="Line 35"/>
          <p:cNvSpPr>
            <a:spLocks noChangeShapeType="1"/>
          </p:cNvSpPr>
          <p:nvPr/>
        </p:nvSpPr>
        <p:spPr bwMode="auto">
          <a:xfrm flipH="1">
            <a:off x="762000" y="5181600"/>
            <a:ext cx="3810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Line 35"/>
          <p:cNvSpPr>
            <a:spLocks noChangeShapeType="1"/>
          </p:cNvSpPr>
          <p:nvPr/>
        </p:nvSpPr>
        <p:spPr bwMode="auto">
          <a:xfrm>
            <a:off x="1752600" y="5181600"/>
            <a:ext cx="3810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AutoShape 19"/>
          <p:cNvSpPr>
            <a:spLocks noChangeArrowheads="1"/>
          </p:cNvSpPr>
          <p:nvPr/>
        </p:nvSpPr>
        <p:spPr bwMode="auto">
          <a:xfrm>
            <a:off x="1524000" y="5668963"/>
            <a:ext cx="838200"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2</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2</a:t>
            </a:r>
          </a:p>
        </p:txBody>
      </p:sp>
      <p:sp>
        <p:nvSpPr>
          <p:cNvPr id="43" name="Line 35"/>
          <p:cNvSpPr>
            <a:spLocks noChangeShapeType="1"/>
          </p:cNvSpPr>
          <p:nvPr/>
        </p:nvSpPr>
        <p:spPr bwMode="auto">
          <a:xfrm flipH="1">
            <a:off x="1223963" y="4198513"/>
            <a:ext cx="720725" cy="33485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44" name="AutoShape 6"/>
          <p:cNvCxnSpPr>
            <a:cxnSpLocks noChangeShapeType="1"/>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5" name="AutoShape 8"/>
          <p:cNvCxnSpPr>
            <a:cxnSpLocks noChangeShapeType="1"/>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46" name="Line 35"/>
          <p:cNvSpPr>
            <a:spLocks noChangeShapeType="1"/>
          </p:cNvSpPr>
          <p:nvPr/>
        </p:nvSpPr>
        <p:spPr bwMode="auto">
          <a:xfrm flipH="1">
            <a:off x="762000" y="5181600"/>
            <a:ext cx="381000" cy="38100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TextBox 46"/>
          <p:cNvSpPr txBox="1"/>
          <p:nvPr/>
        </p:nvSpPr>
        <p:spPr>
          <a:xfrm>
            <a:off x="-19579" y="5222121"/>
            <a:ext cx="865794" cy="369332"/>
          </a:xfrm>
          <a:prstGeom prst="rect">
            <a:avLst/>
          </a:prstGeom>
          <a:noFill/>
        </p:spPr>
        <p:txBody>
          <a:bodyPr wrap="square" rtlCol="0">
            <a:spAutoFit/>
          </a:bodyPr>
          <a:lstStyle/>
          <a:p>
            <a:r>
              <a:rPr lang="en-US" dirty="0" smtClean="0">
                <a:solidFill>
                  <a:srgbClr val="C00000"/>
                </a:solidFill>
              </a:rPr>
              <a:t>n/8 =1</a:t>
            </a:r>
            <a:endParaRPr lang="en-US" dirty="0">
              <a:solidFill>
                <a:srgbClr val="C00000"/>
              </a:solidFill>
            </a:endParaRPr>
          </a:p>
        </p:txBody>
      </p:sp>
      <p:cxnSp>
        <p:nvCxnSpPr>
          <p:cNvPr id="48" name="Straight Arrow Connector 47"/>
          <p:cNvCxnSpPr/>
          <p:nvPr/>
        </p:nvCxnSpPr>
        <p:spPr>
          <a:xfrm>
            <a:off x="263482" y="5563829"/>
            <a:ext cx="487550" cy="117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1446026" y="5262642"/>
            <a:ext cx="865794" cy="369332"/>
          </a:xfrm>
          <a:prstGeom prst="rect">
            <a:avLst/>
          </a:prstGeom>
          <a:noFill/>
        </p:spPr>
        <p:txBody>
          <a:bodyPr wrap="square" rtlCol="0">
            <a:spAutoFit/>
          </a:bodyPr>
          <a:lstStyle/>
          <a:p>
            <a:r>
              <a:rPr lang="en-US" dirty="0" smtClean="0">
                <a:solidFill>
                  <a:srgbClr val="C00000"/>
                </a:solidFill>
              </a:rPr>
              <a:t>n/8 =1</a:t>
            </a:r>
            <a:endParaRPr lang="en-US" dirty="0">
              <a:solidFill>
                <a:srgbClr val="C00000"/>
              </a:solidFill>
            </a:endParaRPr>
          </a:p>
        </p:txBody>
      </p:sp>
      <p:cxnSp>
        <p:nvCxnSpPr>
          <p:cNvPr id="50" name="Straight Arrow Connector 49"/>
          <p:cNvCxnSpPr/>
          <p:nvPr/>
        </p:nvCxnSpPr>
        <p:spPr>
          <a:xfrm>
            <a:off x="1729087" y="5604350"/>
            <a:ext cx="487550" cy="117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521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18</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smtClean="0">
                <a:latin typeface="Arial" charset="0"/>
                <a:ea typeface="Arial" charset="0"/>
                <a:cs typeface="Arial" charset="0"/>
              </a:rPr>
              <a:t>Recursive call,.., base case, Merge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sz="1800" dirty="0">
                <a:latin typeface="Arial" charset="0"/>
                <a:ea typeface="Arial" charset="0"/>
                <a:cs typeface="Arial" charset="0"/>
              </a:rPr>
              <a:t> 7  2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9  </a:t>
            </a:r>
            <a:r>
              <a:rPr lang="en-US" altLang="x-none" sz="1800" dirty="0" smtClean="0">
                <a:latin typeface="Arial" charset="0"/>
                <a:ea typeface="Arial" charset="0"/>
                <a:cs typeface="Arial" charset="0"/>
              </a:rPr>
              <a:t>4 </a:t>
            </a:r>
            <a:r>
              <a:rPr lang="en-US" altLang="x-none" b="1" dirty="0">
                <a:solidFill>
                  <a:srgbClr val="000000"/>
                </a:solidFill>
                <a:latin typeface="Arial" charset="0"/>
                <a:ea typeface="Arial" charset="0"/>
                <a:cs typeface="Arial" charset="0"/>
                <a:sym typeface="Symbol" charset="2"/>
              </a:rPr>
              <a:t></a:t>
            </a:r>
            <a:r>
              <a:rPr lang="en-US" altLang="x-none" dirty="0">
                <a:solidFill>
                  <a:schemeClr val="accent1"/>
                </a:solidFill>
                <a:latin typeface="Arial" charset="0"/>
                <a:ea typeface="Arial" charset="0"/>
                <a:cs typeface="Arial" charset="0"/>
              </a:rPr>
              <a:t> </a:t>
            </a:r>
            <a:r>
              <a:rPr lang="en-US" altLang="x-none" dirty="0">
                <a:solidFill>
                  <a:schemeClr val="tx2"/>
                </a:solidFill>
                <a:latin typeface="Arial" charset="0"/>
                <a:ea typeface="Arial" charset="0"/>
                <a:cs typeface="Arial" charset="0"/>
              </a:rPr>
              <a:t>2  </a:t>
            </a:r>
            <a:r>
              <a:rPr lang="en-US" altLang="x-none" dirty="0" smtClean="0">
                <a:solidFill>
                  <a:schemeClr val="tx2"/>
                </a:solidFill>
                <a:latin typeface="Arial" charset="0"/>
                <a:ea typeface="Arial" charset="0"/>
                <a:cs typeface="Arial" charset="0"/>
              </a:rPr>
              <a:t>4  7  9</a:t>
            </a:r>
            <a:endParaRPr lang="en-US" altLang="x-none" dirty="0">
              <a:solidFill>
                <a:schemeClr val="tx2"/>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2" name="AutoShape 19"/>
          <p:cNvSpPr>
            <a:spLocks noChangeArrowheads="1"/>
          </p:cNvSpPr>
          <p:nvPr/>
        </p:nvSpPr>
        <p:spPr bwMode="auto">
          <a:xfrm>
            <a:off x="1524000" y="5668963"/>
            <a:ext cx="838200"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2</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2</a:t>
            </a:r>
          </a:p>
        </p:txBody>
      </p:sp>
      <p:sp>
        <p:nvSpPr>
          <p:cNvPr id="45" name="AutoShape 13"/>
          <p:cNvSpPr>
            <a:spLocks noChangeArrowheads="1"/>
          </p:cNvSpPr>
          <p:nvPr/>
        </p:nvSpPr>
        <p:spPr bwMode="auto">
          <a:xfrm>
            <a:off x="685800" y="4643438"/>
            <a:ext cx="1524000"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dirty="0">
                <a:latin typeface="Arial" charset="0"/>
                <a:ea typeface="Arial" charset="0"/>
                <a:cs typeface="Arial" charset="0"/>
              </a:rPr>
              <a:t>7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2</a:t>
            </a:r>
            <a:r>
              <a:rPr lang="en-US" altLang="x-none" sz="1800" dirty="0">
                <a:solidFill>
                  <a:schemeClr val="accent1"/>
                </a:solidFill>
                <a:latin typeface="Arial" charset="0"/>
                <a:ea typeface="Arial" charset="0"/>
                <a:cs typeface="Arial" charset="0"/>
              </a:rPr>
              <a:t> </a:t>
            </a:r>
            <a:r>
              <a:rPr lang="en-US" altLang="x-none" sz="1800" b="1" dirty="0">
                <a:solidFill>
                  <a:srgbClr val="000000"/>
                </a:solidFill>
                <a:latin typeface="Arial" charset="0"/>
                <a:ea typeface="Arial" charset="0"/>
                <a:cs typeface="Arial" charset="0"/>
                <a:sym typeface="Symbol" charset="2"/>
              </a:rPr>
              <a:t></a:t>
            </a:r>
            <a:r>
              <a:rPr lang="en-US" altLang="x-none" sz="1800" dirty="0">
                <a:solidFill>
                  <a:schemeClr val="accent1"/>
                </a:solidFill>
                <a:latin typeface="Arial" charset="0"/>
                <a:ea typeface="Arial" charset="0"/>
                <a:cs typeface="Arial" charset="0"/>
              </a:rPr>
              <a:t> </a:t>
            </a:r>
            <a:r>
              <a:rPr lang="en-US" altLang="x-none" sz="1800" dirty="0">
                <a:solidFill>
                  <a:schemeClr val="tx2"/>
                </a:solidFill>
                <a:latin typeface="Arial" charset="0"/>
                <a:ea typeface="Arial" charset="0"/>
                <a:cs typeface="Arial" charset="0"/>
              </a:rPr>
              <a:t>2  7</a:t>
            </a:r>
          </a:p>
        </p:txBody>
      </p:sp>
      <p:sp>
        <p:nvSpPr>
          <p:cNvPr id="46" name="Line 33"/>
          <p:cNvSpPr>
            <a:spLocks noChangeShapeType="1"/>
          </p:cNvSpPr>
          <p:nvPr/>
        </p:nvSpPr>
        <p:spPr bwMode="auto">
          <a:xfrm flipH="1">
            <a:off x="2895600" y="5181600"/>
            <a:ext cx="381000" cy="3810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47" name="Line 34"/>
          <p:cNvSpPr>
            <a:spLocks noChangeShapeType="1"/>
          </p:cNvSpPr>
          <p:nvPr/>
        </p:nvSpPr>
        <p:spPr bwMode="auto">
          <a:xfrm>
            <a:off x="3886200" y="5181600"/>
            <a:ext cx="381000" cy="3810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48" name="AutoShape 35"/>
          <p:cNvSpPr>
            <a:spLocks noChangeArrowheads="1"/>
          </p:cNvSpPr>
          <p:nvPr/>
        </p:nvSpPr>
        <p:spPr bwMode="auto">
          <a:xfrm>
            <a:off x="27384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latin typeface="Arial" charset="0"/>
                <a:ea typeface="Arial" charset="0"/>
                <a:cs typeface="Arial" charset="0"/>
              </a:rPr>
              <a:t>9 </a:t>
            </a:r>
            <a:r>
              <a:rPr lang="en-US" altLang="x-none" sz="1800" b="1" dirty="0">
                <a:solidFill>
                  <a:srgbClr val="000000"/>
                </a:solidFill>
                <a:latin typeface="Arial" charset="0"/>
                <a:ea typeface="Arial" charset="0"/>
                <a:cs typeface="Arial" charset="0"/>
                <a:sym typeface="Symbol" charset="2"/>
              </a:rPr>
              <a:t></a:t>
            </a:r>
            <a:r>
              <a:rPr lang="en-US" altLang="x-none" sz="1800" dirty="0">
                <a:solidFill>
                  <a:schemeClr val="folHlink"/>
                </a:solidFill>
                <a:latin typeface="Arial" charset="0"/>
                <a:ea typeface="Arial" charset="0"/>
                <a:cs typeface="Arial" charset="0"/>
              </a:rPr>
              <a:t> </a:t>
            </a:r>
            <a:r>
              <a:rPr lang="en-US" altLang="x-none" sz="1800" dirty="0">
                <a:solidFill>
                  <a:schemeClr val="tx2"/>
                </a:solidFill>
                <a:latin typeface="Arial" charset="0"/>
                <a:ea typeface="Arial" charset="0"/>
                <a:cs typeface="Arial" charset="0"/>
              </a:rPr>
              <a:t>9</a:t>
            </a:r>
          </a:p>
        </p:txBody>
      </p:sp>
      <p:sp>
        <p:nvSpPr>
          <p:cNvPr id="49" name="AutoShape 36"/>
          <p:cNvSpPr>
            <a:spLocks noChangeArrowheads="1"/>
          </p:cNvSpPr>
          <p:nvPr/>
        </p:nvSpPr>
        <p:spPr bwMode="auto">
          <a:xfrm>
            <a:off x="37322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4</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a:t>
            </a:r>
          </a:p>
        </p:txBody>
      </p:sp>
      <p:sp>
        <p:nvSpPr>
          <p:cNvPr id="50" name="AutoShape 13"/>
          <p:cNvSpPr>
            <a:spLocks noChangeArrowheads="1"/>
          </p:cNvSpPr>
          <p:nvPr/>
        </p:nvSpPr>
        <p:spPr bwMode="auto">
          <a:xfrm>
            <a:off x="2781747" y="4668838"/>
            <a:ext cx="14954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9  4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4  9</a:t>
            </a:r>
          </a:p>
        </p:txBody>
      </p:sp>
      <p:cxnSp>
        <p:nvCxnSpPr>
          <p:cNvPr id="4" name="Straight Arrow Connector 3"/>
          <p:cNvCxnSpPr/>
          <p:nvPr/>
        </p:nvCxnSpPr>
        <p:spPr>
          <a:xfrm flipH="1" flipV="1">
            <a:off x="450761" y="2590800"/>
            <a:ext cx="12878" cy="3447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45168" y="2150772"/>
            <a:ext cx="2807179" cy="369332"/>
          </a:xfrm>
          <a:prstGeom prst="rect">
            <a:avLst/>
          </a:prstGeom>
          <a:noFill/>
        </p:spPr>
        <p:txBody>
          <a:bodyPr wrap="none" rtlCol="0">
            <a:spAutoFit/>
          </a:bodyPr>
          <a:lstStyle/>
          <a:p>
            <a:r>
              <a:rPr lang="en-US" dirty="0" smtClean="0">
                <a:solidFill>
                  <a:srgbClr val="C00000"/>
                </a:solidFill>
              </a:rPr>
              <a:t>k divide steps, here, k = 4</a:t>
            </a:r>
            <a:endParaRPr lang="en-US" dirty="0">
              <a:solidFill>
                <a:srgbClr val="C00000"/>
              </a:solidFill>
            </a:endParaRPr>
          </a:p>
        </p:txBody>
      </p:sp>
    </p:spTree>
    <p:extLst>
      <p:ext uri="{BB962C8B-B14F-4D97-AF65-F5344CB8AC3E}">
        <p14:creationId xmlns:p14="http://schemas.microsoft.com/office/powerpoint/2010/main" val="10271874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Merge sort</a:t>
            </a:r>
            <a:endParaRPr lang="en-US" dirty="0">
              <a:latin typeface="Arial" charset="0"/>
              <a:ea typeface="Arial" charset="0"/>
              <a:cs typeface="Arial" charset="0"/>
            </a:endParaRPr>
          </a:p>
        </p:txBody>
      </p:sp>
      <p:pic>
        <p:nvPicPr>
          <p:cNvPr id="4" name="Content Placeholder 3" descr="Screen Shot 2014-08-28 at 3.41.48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2752" t="47998" r="18357" b="14384"/>
          <a:stretch/>
        </p:blipFill>
        <p:spPr>
          <a:xfrm>
            <a:off x="627858" y="1081825"/>
            <a:ext cx="7886696" cy="5776175"/>
          </a:xfrm>
          <a:prstGeom prst="rect">
            <a:avLst/>
          </a:prstGeom>
          <a:ln>
            <a:noFill/>
          </a:ln>
          <a:effectLst>
            <a:softEdge rad="112500"/>
          </a:effectLst>
        </p:spPr>
      </p:pic>
      <p:sp>
        <p:nvSpPr>
          <p:cNvPr id="3" name="TextBox 2"/>
          <p:cNvSpPr txBox="1"/>
          <p:nvPr/>
        </p:nvSpPr>
        <p:spPr>
          <a:xfrm>
            <a:off x="0" y="4623516"/>
            <a:ext cx="2460930" cy="923330"/>
          </a:xfrm>
          <a:prstGeom prst="rect">
            <a:avLst/>
          </a:prstGeom>
          <a:noFill/>
        </p:spPr>
        <p:txBody>
          <a:bodyPr wrap="none" rtlCol="0">
            <a:spAutoFit/>
          </a:bodyPr>
          <a:lstStyle/>
          <a:p>
            <a:r>
              <a:rPr lang="en-US" dirty="0" smtClean="0"/>
              <a:t>n/2</a:t>
            </a:r>
            <a:r>
              <a:rPr lang="en-US" baseline="30000" dirty="0" smtClean="0"/>
              <a:t>k</a:t>
            </a:r>
            <a:r>
              <a:rPr lang="en-US" dirty="0" smtClean="0"/>
              <a:t> = 1 : base case</a:t>
            </a:r>
          </a:p>
          <a:p>
            <a:endParaRPr lang="en-US" dirty="0"/>
          </a:p>
          <a:p>
            <a:r>
              <a:rPr lang="en-US" dirty="0" smtClean="0"/>
              <a:t>What is k?   k = log</a:t>
            </a:r>
            <a:r>
              <a:rPr lang="en-US" baseline="-25000" dirty="0" smtClean="0"/>
              <a:t>2</a:t>
            </a:r>
            <a:r>
              <a:rPr lang="en-US" dirty="0" smtClean="0"/>
              <a:t> n</a:t>
            </a:r>
            <a:endParaRPr lang="en-US" dirty="0"/>
          </a:p>
        </p:txBody>
      </p:sp>
      <p:sp>
        <p:nvSpPr>
          <p:cNvPr id="5" name="TextBox 4"/>
          <p:cNvSpPr txBox="1"/>
          <p:nvPr/>
        </p:nvSpPr>
        <p:spPr>
          <a:xfrm>
            <a:off x="1230465" y="3412902"/>
            <a:ext cx="434734" cy="369332"/>
          </a:xfrm>
          <a:prstGeom prst="rect">
            <a:avLst/>
          </a:prstGeom>
          <a:noFill/>
        </p:spPr>
        <p:txBody>
          <a:bodyPr wrap="none" rtlCol="0">
            <a:spAutoFit/>
          </a:bodyPr>
          <a:lstStyle/>
          <a:p>
            <a:r>
              <a:rPr lang="en-US" smtClean="0"/>
              <a:t>k=</a:t>
            </a:r>
            <a:endParaRPr lang="en-US"/>
          </a:p>
        </p:txBody>
      </p:sp>
    </p:spTree>
    <p:extLst>
      <p:ext uri="{BB962C8B-B14F-4D97-AF65-F5344CB8AC3E}">
        <p14:creationId xmlns:p14="http://schemas.microsoft.com/office/powerpoint/2010/main" val="231693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style>
          <a:lnRef idx="2">
            <a:schemeClr val="dk1"/>
          </a:lnRef>
          <a:fillRef idx="1">
            <a:schemeClr val="lt1"/>
          </a:fillRef>
          <a:effectRef idx="0">
            <a:schemeClr val="dk1"/>
          </a:effectRef>
          <a:fontRef idx="minor">
            <a:schemeClr val="dk1"/>
          </a:fontRef>
        </p:style>
        <p:txBody>
          <a:bodyPr>
            <a:normAutofit/>
          </a:bodyPr>
          <a:lstStyle/>
          <a:p>
            <a:pPr algn="l"/>
            <a:r>
              <a:rPr lang="en-US" dirty="0"/>
              <a:t>What is Big </a:t>
            </a:r>
            <a:r>
              <a:rPr lang="en-US" dirty="0" smtClean="0"/>
              <a:t>O Notation</a:t>
            </a:r>
            <a:endParaRPr lang="en-US" dirty="0"/>
          </a:p>
        </p:txBody>
      </p:sp>
      <p:sp>
        <p:nvSpPr>
          <p:cNvPr id="3" name="Content Placeholder 2"/>
          <p:cNvSpPr>
            <a:spLocks noGrp="1"/>
          </p:cNvSpPr>
          <p:nvPr>
            <p:ph idx="1"/>
          </p:nvPr>
        </p:nvSpPr>
        <p:spPr/>
        <p:txBody>
          <a:bodyPr>
            <a:normAutofit fontScale="85000" lnSpcReduction="20000"/>
          </a:bodyPr>
          <a:lstStyle/>
          <a:p>
            <a:r>
              <a:rPr lang="en-US" dirty="0"/>
              <a:t>Measure of performance</a:t>
            </a:r>
          </a:p>
          <a:p>
            <a:r>
              <a:rPr lang="en-US" dirty="0"/>
              <a:t>Algorithm Optimization</a:t>
            </a:r>
          </a:p>
          <a:p>
            <a:r>
              <a:rPr lang="en-US" dirty="0"/>
              <a:t>Upper bound for an algorithm</a:t>
            </a:r>
          </a:p>
          <a:p>
            <a:r>
              <a:rPr lang="en-US" dirty="0"/>
              <a:t>7 Functions</a:t>
            </a:r>
          </a:p>
          <a:p>
            <a:pPr marL="868680" lvl="1">
              <a:buFont typeface="+mj-lt"/>
              <a:buAutoNum type="arabicPeriod"/>
            </a:pPr>
            <a:r>
              <a:rPr lang="en-US" dirty="0"/>
              <a:t>Constant Function : f(n) = c</a:t>
            </a:r>
          </a:p>
          <a:p>
            <a:pPr marL="868680" lvl="1">
              <a:buFont typeface="+mj-lt"/>
              <a:buAutoNum type="arabicPeriod"/>
            </a:pPr>
            <a:r>
              <a:rPr lang="en-US" dirty="0"/>
              <a:t>Logarithm Function: f(n) = </a:t>
            </a:r>
            <a:r>
              <a:rPr lang="en-US" dirty="0" err="1"/>
              <a:t>logn</a:t>
            </a:r>
            <a:endParaRPr lang="en-US" dirty="0"/>
          </a:p>
          <a:p>
            <a:pPr marL="868680" lvl="1">
              <a:buFont typeface="+mj-lt"/>
              <a:buAutoNum type="arabicPeriod"/>
            </a:pPr>
            <a:r>
              <a:rPr lang="en-US" dirty="0"/>
              <a:t>Linear Function: f(n)=n</a:t>
            </a:r>
          </a:p>
          <a:p>
            <a:pPr marL="868680" lvl="1">
              <a:buFont typeface="+mj-lt"/>
              <a:buAutoNum type="arabicPeriod"/>
            </a:pPr>
            <a:r>
              <a:rPr lang="en-US" dirty="0"/>
              <a:t>N-log n Function: f(n) = </a:t>
            </a:r>
            <a:r>
              <a:rPr lang="en-US" dirty="0" err="1"/>
              <a:t>nlogn</a:t>
            </a:r>
            <a:endParaRPr lang="en-US" dirty="0"/>
          </a:p>
          <a:p>
            <a:pPr marL="868680" lvl="1">
              <a:buFont typeface="+mj-lt"/>
              <a:buAutoNum type="arabicPeriod"/>
            </a:pPr>
            <a:r>
              <a:rPr lang="en-US" dirty="0"/>
              <a:t>Quadratic Function: f(n) = n</a:t>
            </a:r>
            <a:r>
              <a:rPr lang="en-US" baseline="30000" dirty="0"/>
              <a:t>2</a:t>
            </a:r>
          </a:p>
          <a:p>
            <a:pPr marL="868680" lvl="1">
              <a:buFont typeface="+mj-lt"/>
              <a:buAutoNum type="arabicPeriod"/>
            </a:pPr>
            <a:r>
              <a:rPr lang="en-US" dirty="0"/>
              <a:t>Cube Function: f(n) = n</a:t>
            </a:r>
            <a:r>
              <a:rPr lang="en-US" baseline="30000" dirty="0"/>
              <a:t>3</a:t>
            </a:r>
          </a:p>
          <a:p>
            <a:pPr marL="868680" lvl="1">
              <a:buFont typeface="+mj-lt"/>
              <a:buAutoNum type="arabicPeriod"/>
            </a:pPr>
            <a:r>
              <a:rPr lang="en-US" dirty="0"/>
              <a:t>Exponential Function: f(n) = a</a:t>
            </a:r>
            <a:r>
              <a:rPr lang="en-US" baseline="30000" dirty="0"/>
              <a:t>n</a:t>
            </a:r>
          </a:p>
          <a:p>
            <a:pPr lvl="1"/>
            <a:endParaRPr lang="en-US" baseline="30000" dirty="0"/>
          </a:p>
          <a:p>
            <a:pPr lvl="1"/>
            <a:endParaRPr lang="en-US" baseline="30000" dirty="0"/>
          </a:p>
          <a:p>
            <a:pPr marL="411480" lvl="1" indent="0">
              <a:buNone/>
            </a:pPr>
            <a:endParaRPr lang="en-US" dirty="0"/>
          </a:p>
          <a:p>
            <a:endParaRPr lang="en-US" dirty="0"/>
          </a:p>
        </p:txBody>
      </p:sp>
    </p:spTree>
    <p:extLst>
      <p:ext uri="{BB962C8B-B14F-4D97-AF65-F5344CB8AC3E}">
        <p14:creationId xmlns:p14="http://schemas.microsoft.com/office/powerpoint/2010/main" val="1368062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20</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smtClean="0">
                <a:latin typeface="Arial" charset="0"/>
                <a:ea typeface="Arial" charset="0"/>
                <a:cs typeface="Arial" charset="0"/>
              </a:rPr>
              <a:t>Merge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a:latin typeface="Arial" charset="0"/>
                <a:ea typeface="Arial" charset="0"/>
                <a:cs typeface="Arial" charset="0"/>
              </a:rPr>
              <a:t> 7  2 </a:t>
            </a:r>
            <a:r>
              <a:rPr lang="en-US" altLang="x-none" b="1">
                <a:solidFill>
                  <a:schemeClr val="tx2"/>
                </a:solidFill>
                <a:latin typeface="Arial" charset="0"/>
                <a:ea typeface="Arial" charset="0"/>
                <a:cs typeface="Arial" charset="0"/>
                <a:sym typeface="Symbol" charset="2"/>
              </a:rPr>
              <a:t></a:t>
            </a:r>
            <a:r>
              <a:rPr lang="en-US" altLang="x-none">
                <a:latin typeface="Arial" charset="0"/>
                <a:ea typeface="Arial" charset="0"/>
                <a:cs typeface="Arial" charset="0"/>
              </a:rPr>
              <a:t> 9  4</a:t>
            </a:r>
            <a:r>
              <a:rPr lang="en-US" altLang="x-none">
                <a:solidFill>
                  <a:schemeClr val="accent1"/>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accent1"/>
                </a:solidFill>
                <a:latin typeface="Arial" charset="0"/>
                <a:ea typeface="Arial" charset="0"/>
                <a:cs typeface="Arial" charset="0"/>
              </a:rPr>
              <a:t>  </a:t>
            </a:r>
            <a:r>
              <a:rPr lang="en-US" altLang="x-none">
                <a:solidFill>
                  <a:schemeClr val="tx2"/>
                </a:solidFill>
                <a:latin typeface="Arial" charset="0"/>
                <a:ea typeface="Arial" charset="0"/>
                <a:cs typeface="Arial" charset="0"/>
              </a:rPr>
              <a:t>2  4  7  9</a:t>
            </a:r>
            <a:endParaRPr lang="en-US" altLang="x-none" dirty="0">
              <a:solidFill>
                <a:schemeClr val="tx2"/>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2" name="AutoShape 19"/>
          <p:cNvSpPr>
            <a:spLocks noChangeArrowheads="1"/>
          </p:cNvSpPr>
          <p:nvPr/>
        </p:nvSpPr>
        <p:spPr bwMode="auto">
          <a:xfrm>
            <a:off x="1524000" y="5668963"/>
            <a:ext cx="838200"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2</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2</a:t>
            </a:r>
          </a:p>
        </p:txBody>
      </p:sp>
      <p:sp>
        <p:nvSpPr>
          <p:cNvPr id="45" name="AutoShape 13"/>
          <p:cNvSpPr>
            <a:spLocks noChangeArrowheads="1"/>
          </p:cNvSpPr>
          <p:nvPr/>
        </p:nvSpPr>
        <p:spPr bwMode="auto">
          <a:xfrm>
            <a:off x="685800" y="4643438"/>
            <a:ext cx="1524000"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7 </a:t>
            </a:r>
            <a:r>
              <a:rPr lang="en-US" altLang="x-none" sz="1800" b="1">
                <a:solidFill>
                  <a:schemeClr val="tx2"/>
                </a:solidFill>
                <a:latin typeface="Arial" charset="0"/>
                <a:ea typeface="Arial" charset="0"/>
                <a:cs typeface="Arial" charset="0"/>
                <a:sym typeface="Symbol" charset="2"/>
              </a:rPr>
              <a:t></a:t>
            </a:r>
            <a:r>
              <a:rPr lang="en-US" altLang="x-none" sz="1800">
                <a:latin typeface="Arial" charset="0"/>
                <a:ea typeface="Arial" charset="0"/>
                <a:cs typeface="Arial" charset="0"/>
              </a:rPr>
              <a:t> 2</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accent1"/>
                </a:solidFill>
                <a:latin typeface="Arial" charset="0"/>
                <a:ea typeface="Arial" charset="0"/>
                <a:cs typeface="Arial" charset="0"/>
              </a:rPr>
              <a:t> </a:t>
            </a:r>
            <a:r>
              <a:rPr lang="en-US" altLang="x-none" sz="1800">
                <a:solidFill>
                  <a:schemeClr val="tx2"/>
                </a:solidFill>
                <a:latin typeface="Arial" charset="0"/>
                <a:ea typeface="Arial" charset="0"/>
                <a:cs typeface="Arial" charset="0"/>
              </a:rPr>
              <a:t>2  7</a:t>
            </a:r>
          </a:p>
        </p:txBody>
      </p:sp>
      <p:sp>
        <p:nvSpPr>
          <p:cNvPr id="48" name="AutoShape 35"/>
          <p:cNvSpPr>
            <a:spLocks noChangeArrowheads="1"/>
          </p:cNvSpPr>
          <p:nvPr/>
        </p:nvSpPr>
        <p:spPr bwMode="auto">
          <a:xfrm>
            <a:off x="27384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latin typeface="Arial" charset="0"/>
                <a:ea typeface="Arial" charset="0"/>
                <a:cs typeface="Arial" charset="0"/>
              </a:rPr>
              <a:t>9 </a:t>
            </a:r>
            <a:r>
              <a:rPr lang="en-US" altLang="x-none" sz="1800" b="1" dirty="0">
                <a:solidFill>
                  <a:srgbClr val="000000"/>
                </a:solidFill>
                <a:latin typeface="Arial" charset="0"/>
                <a:ea typeface="Arial" charset="0"/>
                <a:cs typeface="Arial" charset="0"/>
                <a:sym typeface="Symbol" charset="2"/>
              </a:rPr>
              <a:t></a:t>
            </a:r>
            <a:r>
              <a:rPr lang="en-US" altLang="x-none" sz="1800" dirty="0">
                <a:solidFill>
                  <a:schemeClr val="folHlink"/>
                </a:solidFill>
                <a:latin typeface="Arial" charset="0"/>
                <a:ea typeface="Arial" charset="0"/>
                <a:cs typeface="Arial" charset="0"/>
              </a:rPr>
              <a:t> </a:t>
            </a:r>
            <a:r>
              <a:rPr lang="en-US" altLang="x-none" sz="1800" dirty="0">
                <a:solidFill>
                  <a:schemeClr val="tx2"/>
                </a:solidFill>
                <a:latin typeface="Arial" charset="0"/>
                <a:ea typeface="Arial" charset="0"/>
                <a:cs typeface="Arial" charset="0"/>
              </a:rPr>
              <a:t>9</a:t>
            </a:r>
          </a:p>
        </p:txBody>
      </p:sp>
      <p:sp>
        <p:nvSpPr>
          <p:cNvPr id="49" name="AutoShape 36"/>
          <p:cNvSpPr>
            <a:spLocks noChangeArrowheads="1"/>
          </p:cNvSpPr>
          <p:nvPr/>
        </p:nvSpPr>
        <p:spPr bwMode="auto">
          <a:xfrm>
            <a:off x="37322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4</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a:t>
            </a:r>
          </a:p>
        </p:txBody>
      </p:sp>
      <p:sp>
        <p:nvSpPr>
          <p:cNvPr id="50" name="AutoShape 13"/>
          <p:cNvSpPr>
            <a:spLocks noChangeArrowheads="1"/>
          </p:cNvSpPr>
          <p:nvPr/>
        </p:nvSpPr>
        <p:spPr bwMode="auto">
          <a:xfrm>
            <a:off x="2781747" y="4668838"/>
            <a:ext cx="14954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9  4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4  9</a:t>
            </a:r>
          </a:p>
        </p:txBody>
      </p:sp>
      <p:sp>
        <p:nvSpPr>
          <p:cNvPr id="51" name="Line 34"/>
          <p:cNvSpPr>
            <a:spLocks noChangeShapeType="1"/>
          </p:cNvSpPr>
          <p:nvPr/>
        </p:nvSpPr>
        <p:spPr bwMode="auto">
          <a:xfrm flipH="1">
            <a:off x="1143000" y="4191000"/>
            <a:ext cx="609600" cy="3048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Line 36"/>
          <p:cNvSpPr>
            <a:spLocks noChangeShapeType="1"/>
          </p:cNvSpPr>
          <p:nvPr/>
        </p:nvSpPr>
        <p:spPr bwMode="auto">
          <a:xfrm>
            <a:off x="3276600" y="4191000"/>
            <a:ext cx="609600" cy="3048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318467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21</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smtClean="0">
                <a:latin typeface="Arial" charset="0"/>
                <a:ea typeface="Arial" charset="0"/>
                <a:cs typeface="Arial" charset="0"/>
              </a:rPr>
              <a:t>Merge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a:latin typeface="Arial" charset="0"/>
                <a:ea typeface="Arial" charset="0"/>
                <a:cs typeface="Arial" charset="0"/>
              </a:rPr>
              <a:t> 7  2 </a:t>
            </a:r>
            <a:r>
              <a:rPr lang="en-US" altLang="x-none" b="1">
                <a:solidFill>
                  <a:schemeClr val="tx2"/>
                </a:solidFill>
                <a:latin typeface="Arial" charset="0"/>
                <a:ea typeface="Arial" charset="0"/>
                <a:cs typeface="Arial" charset="0"/>
                <a:sym typeface="Symbol" charset="2"/>
              </a:rPr>
              <a:t></a:t>
            </a:r>
            <a:r>
              <a:rPr lang="en-US" altLang="x-none">
                <a:latin typeface="Arial" charset="0"/>
                <a:ea typeface="Arial" charset="0"/>
                <a:cs typeface="Arial" charset="0"/>
              </a:rPr>
              <a:t> 9  4</a:t>
            </a:r>
            <a:r>
              <a:rPr lang="en-US" altLang="x-none">
                <a:solidFill>
                  <a:schemeClr val="accent1"/>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accent1"/>
                </a:solidFill>
                <a:latin typeface="Arial" charset="0"/>
                <a:ea typeface="Arial" charset="0"/>
                <a:cs typeface="Arial" charset="0"/>
              </a:rPr>
              <a:t>  </a:t>
            </a:r>
            <a:r>
              <a:rPr lang="en-US" altLang="x-none">
                <a:solidFill>
                  <a:schemeClr val="tx2"/>
                </a:solidFill>
                <a:latin typeface="Arial" charset="0"/>
                <a:ea typeface="Arial" charset="0"/>
                <a:cs typeface="Arial" charset="0"/>
              </a:rPr>
              <a:t>2  4  7  9</a:t>
            </a:r>
            <a:endParaRPr lang="en-US" altLang="x-none" dirty="0">
              <a:solidFill>
                <a:schemeClr val="tx2"/>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sz="1800" dirty="0">
                <a:latin typeface="Arial" charset="0"/>
                <a:ea typeface="Arial" charset="0"/>
                <a:cs typeface="Arial" charset="0"/>
              </a:rPr>
              <a:t>7  2  9  4 </a:t>
            </a:r>
            <a:r>
              <a:rPr lang="en-US" altLang="x-none" sz="1800" b="1" dirty="0">
                <a:solidFill>
                  <a:schemeClr val="tx2"/>
                </a:solidFill>
                <a:latin typeface="Arial" charset="0"/>
                <a:ea typeface="Arial" charset="0"/>
                <a:cs typeface="Arial" charset="0"/>
                <a:sym typeface="Symbol" charset="2"/>
              </a:rPr>
              <a:t></a:t>
            </a:r>
            <a:r>
              <a:rPr lang="en-US" altLang="x-none" sz="1800" dirty="0">
                <a:latin typeface="Arial" charset="0"/>
                <a:ea typeface="Arial" charset="0"/>
                <a:cs typeface="Arial" charset="0"/>
              </a:rPr>
              <a:t> 3  8  6  </a:t>
            </a:r>
            <a:r>
              <a:rPr lang="en-US" altLang="x-none" sz="1800" dirty="0" smtClean="0">
                <a:latin typeface="Arial" charset="0"/>
                <a:ea typeface="Arial" charset="0"/>
                <a:cs typeface="Arial" charset="0"/>
              </a:rPr>
              <a:t>1</a:t>
            </a:r>
            <a:endParaRPr lang="en-US" altLang="x-none" sz="1800" dirty="0">
              <a:solidFill>
                <a:schemeClr val="accent1"/>
              </a:solidFill>
              <a:latin typeface="Arial" charset="0"/>
              <a:ea typeface="Arial" charset="0"/>
              <a:cs typeface="Arial" charset="0"/>
            </a:endParaRP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2" name="AutoShape 19"/>
          <p:cNvSpPr>
            <a:spLocks noChangeArrowheads="1"/>
          </p:cNvSpPr>
          <p:nvPr/>
        </p:nvSpPr>
        <p:spPr bwMode="auto">
          <a:xfrm>
            <a:off x="1524000" y="5668963"/>
            <a:ext cx="838200"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2</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2</a:t>
            </a:r>
          </a:p>
        </p:txBody>
      </p:sp>
      <p:sp>
        <p:nvSpPr>
          <p:cNvPr id="45" name="AutoShape 13"/>
          <p:cNvSpPr>
            <a:spLocks noChangeArrowheads="1"/>
          </p:cNvSpPr>
          <p:nvPr/>
        </p:nvSpPr>
        <p:spPr bwMode="auto">
          <a:xfrm>
            <a:off x="685800" y="4643438"/>
            <a:ext cx="1524000"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7 </a:t>
            </a:r>
            <a:r>
              <a:rPr lang="en-US" altLang="x-none" sz="1800" b="1">
                <a:solidFill>
                  <a:schemeClr val="tx2"/>
                </a:solidFill>
                <a:latin typeface="Arial" charset="0"/>
                <a:ea typeface="Arial" charset="0"/>
                <a:cs typeface="Arial" charset="0"/>
                <a:sym typeface="Symbol" charset="2"/>
              </a:rPr>
              <a:t></a:t>
            </a:r>
            <a:r>
              <a:rPr lang="en-US" altLang="x-none" sz="1800">
                <a:latin typeface="Arial" charset="0"/>
                <a:ea typeface="Arial" charset="0"/>
                <a:cs typeface="Arial" charset="0"/>
              </a:rPr>
              <a:t> 2</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accent1"/>
                </a:solidFill>
                <a:latin typeface="Arial" charset="0"/>
                <a:ea typeface="Arial" charset="0"/>
                <a:cs typeface="Arial" charset="0"/>
              </a:rPr>
              <a:t> </a:t>
            </a:r>
            <a:r>
              <a:rPr lang="en-US" altLang="x-none" sz="1800">
                <a:solidFill>
                  <a:schemeClr val="tx2"/>
                </a:solidFill>
                <a:latin typeface="Arial" charset="0"/>
                <a:ea typeface="Arial" charset="0"/>
                <a:cs typeface="Arial" charset="0"/>
              </a:rPr>
              <a:t>2  7</a:t>
            </a:r>
          </a:p>
        </p:txBody>
      </p:sp>
      <p:sp>
        <p:nvSpPr>
          <p:cNvPr id="48" name="AutoShape 35"/>
          <p:cNvSpPr>
            <a:spLocks noChangeArrowheads="1"/>
          </p:cNvSpPr>
          <p:nvPr/>
        </p:nvSpPr>
        <p:spPr bwMode="auto">
          <a:xfrm>
            <a:off x="27384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latin typeface="Arial" charset="0"/>
                <a:ea typeface="Arial" charset="0"/>
                <a:cs typeface="Arial" charset="0"/>
              </a:rPr>
              <a:t>9 </a:t>
            </a:r>
            <a:r>
              <a:rPr lang="en-US" altLang="x-none" sz="1800" b="1" dirty="0">
                <a:solidFill>
                  <a:srgbClr val="000000"/>
                </a:solidFill>
                <a:latin typeface="Arial" charset="0"/>
                <a:ea typeface="Arial" charset="0"/>
                <a:cs typeface="Arial" charset="0"/>
                <a:sym typeface="Symbol" charset="2"/>
              </a:rPr>
              <a:t></a:t>
            </a:r>
            <a:r>
              <a:rPr lang="en-US" altLang="x-none" sz="1800" dirty="0">
                <a:solidFill>
                  <a:schemeClr val="folHlink"/>
                </a:solidFill>
                <a:latin typeface="Arial" charset="0"/>
                <a:ea typeface="Arial" charset="0"/>
                <a:cs typeface="Arial" charset="0"/>
              </a:rPr>
              <a:t> </a:t>
            </a:r>
            <a:r>
              <a:rPr lang="en-US" altLang="x-none" sz="1800" dirty="0">
                <a:solidFill>
                  <a:schemeClr val="tx2"/>
                </a:solidFill>
                <a:latin typeface="Arial" charset="0"/>
                <a:ea typeface="Arial" charset="0"/>
                <a:cs typeface="Arial" charset="0"/>
              </a:rPr>
              <a:t>9</a:t>
            </a:r>
          </a:p>
        </p:txBody>
      </p:sp>
      <p:sp>
        <p:nvSpPr>
          <p:cNvPr id="49" name="AutoShape 36"/>
          <p:cNvSpPr>
            <a:spLocks noChangeArrowheads="1"/>
          </p:cNvSpPr>
          <p:nvPr/>
        </p:nvSpPr>
        <p:spPr bwMode="auto">
          <a:xfrm>
            <a:off x="37322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4</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a:t>
            </a:r>
          </a:p>
        </p:txBody>
      </p:sp>
      <p:sp>
        <p:nvSpPr>
          <p:cNvPr id="50" name="AutoShape 13"/>
          <p:cNvSpPr>
            <a:spLocks noChangeArrowheads="1"/>
          </p:cNvSpPr>
          <p:nvPr/>
        </p:nvSpPr>
        <p:spPr bwMode="auto">
          <a:xfrm>
            <a:off x="2781747" y="4668838"/>
            <a:ext cx="14954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9  4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4  9</a:t>
            </a:r>
          </a:p>
        </p:txBody>
      </p:sp>
      <p:sp>
        <p:nvSpPr>
          <p:cNvPr id="46" name="AutoShape 11"/>
          <p:cNvSpPr>
            <a:spLocks noChangeArrowheads="1"/>
          </p:cNvSpPr>
          <p:nvPr/>
        </p:nvSpPr>
        <p:spPr bwMode="auto">
          <a:xfrm>
            <a:off x="5643563" y="3617913"/>
            <a:ext cx="25622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3  8  6  1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accent1"/>
                </a:solidFill>
                <a:latin typeface="Arial" charset="0"/>
                <a:ea typeface="Arial" charset="0"/>
                <a:cs typeface="Arial" charset="0"/>
              </a:rPr>
              <a:t> </a:t>
            </a:r>
            <a:r>
              <a:rPr lang="en-US" altLang="x-none" sz="1800">
                <a:solidFill>
                  <a:schemeClr val="tx2"/>
                </a:solidFill>
                <a:latin typeface="Arial" charset="0"/>
                <a:ea typeface="Arial" charset="0"/>
                <a:cs typeface="Arial" charset="0"/>
              </a:rPr>
              <a:t> 1  3  6  8</a:t>
            </a:r>
          </a:p>
        </p:txBody>
      </p:sp>
      <p:sp>
        <p:nvSpPr>
          <p:cNvPr id="47" name="AutoShape 14"/>
          <p:cNvSpPr>
            <a:spLocks noChangeArrowheads="1"/>
          </p:cNvSpPr>
          <p:nvPr/>
        </p:nvSpPr>
        <p:spPr bwMode="auto">
          <a:xfrm>
            <a:off x="5162550" y="4643438"/>
            <a:ext cx="1387475" cy="427037"/>
          </a:xfrm>
          <a:prstGeom prst="roundRect">
            <a:avLst>
              <a:gd name="adj" fmla="val 16667"/>
            </a:avLst>
          </a:prstGeom>
          <a:solidFill>
            <a:schemeClr val="bg2"/>
          </a:solidFill>
          <a:ln w="19050">
            <a:solidFill>
              <a:schemeClr val="tx2"/>
            </a:solidFill>
            <a:round/>
            <a:headEnd/>
            <a:tailEnd/>
          </a:ln>
          <a:effectLst/>
        </p:spPr>
        <p:txBody>
          <a:bodyPr wrap="none" anchor="ctr"/>
          <a:lstStyle/>
          <a:p>
            <a:r>
              <a:rPr lang="en-US" altLang="x-none" sz="1800">
                <a:latin typeface="Arial" charset="0"/>
                <a:ea typeface="Arial" charset="0"/>
                <a:cs typeface="Arial" charset="0"/>
              </a:rPr>
              <a:t>3  8</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3  8</a:t>
            </a:r>
          </a:p>
        </p:txBody>
      </p:sp>
      <p:sp>
        <p:nvSpPr>
          <p:cNvPr id="53" name="AutoShape 15"/>
          <p:cNvSpPr>
            <a:spLocks noChangeArrowheads="1"/>
          </p:cNvSpPr>
          <p:nvPr/>
        </p:nvSpPr>
        <p:spPr bwMode="auto">
          <a:xfrm>
            <a:off x="7243763" y="4643438"/>
            <a:ext cx="1495425" cy="427037"/>
          </a:xfrm>
          <a:prstGeom prst="roundRect">
            <a:avLst>
              <a:gd name="adj" fmla="val 16667"/>
            </a:avLst>
          </a:prstGeom>
          <a:solidFill>
            <a:schemeClr val="bg2"/>
          </a:solidFill>
          <a:ln w="19050">
            <a:solidFill>
              <a:schemeClr val="tx2"/>
            </a:solidFill>
            <a:round/>
            <a:headEnd/>
            <a:tailEnd/>
          </a:ln>
          <a:effectLst/>
        </p:spPr>
        <p:txBody>
          <a:bodyPr wrap="none" anchor="ctr"/>
          <a:lstStyle/>
          <a:p>
            <a:r>
              <a:rPr lang="en-US" altLang="x-none" sz="1800">
                <a:latin typeface="Arial" charset="0"/>
                <a:ea typeface="Arial" charset="0"/>
                <a:cs typeface="Arial" charset="0"/>
              </a:rPr>
              <a:t>6  1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1  6</a:t>
            </a:r>
          </a:p>
        </p:txBody>
      </p:sp>
      <p:sp>
        <p:nvSpPr>
          <p:cNvPr id="54" name="AutoShape 20"/>
          <p:cNvSpPr>
            <a:spLocks noChangeArrowheads="1"/>
          </p:cNvSpPr>
          <p:nvPr/>
        </p:nvSpPr>
        <p:spPr bwMode="auto">
          <a:xfrm>
            <a:off x="5029200" y="5668963"/>
            <a:ext cx="720725"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3</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3</a:t>
            </a:r>
          </a:p>
        </p:txBody>
      </p:sp>
      <p:sp>
        <p:nvSpPr>
          <p:cNvPr id="55" name="AutoShape 21"/>
          <p:cNvSpPr>
            <a:spLocks noChangeArrowheads="1"/>
          </p:cNvSpPr>
          <p:nvPr/>
        </p:nvSpPr>
        <p:spPr bwMode="auto">
          <a:xfrm>
            <a:off x="6016625" y="5668963"/>
            <a:ext cx="693738"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8</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8</a:t>
            </a:r>
          </a:p>
        </p:txBody>
      </p:sp>
      <p:sp>
        <p:nvSpPr>
          <p:cNvPr id="56" name="AutoShape 22"/>
          <p:cNvSpPr>
            <a:spLocks noChangeArrowheads="1"/>
          </p:cNvSpPr>
          <p:nvPr/>
        </p:nvSpPr>
        <p:spPr bwMode="auto">
          <a:xfrm>
            <a:off x="71580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6</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6</a:t>
            </a:r>
          </a:p>
        </p:txBody>
      </p:sp>
      <p:sp>
        <p:nvSpPr>
          <p:cNvPr id="57" name="AutoShape 23"/>
          <p:cNvSpPr>
            <a:spLocks noChangeArrowheads="1"/>
          </p:cNvSpPr>
          <p:nvPr/>
        </p:nvSpPr>
        <p:spPr bwMode="auto">
          <a:xfrm>
            <a:off x="81518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1</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1</a:t>
            </a:r>
          </a:p>
        </p:txBody>
      </p:sp>
      <p:cxnSp>
        <p:nvCxnSpPr>
          <p:cNvPr id="58" name="AutoShape 24"/>
          <p:cNvCxnSpPr>
            <a:cxnSpLocks noChangeShapeType="1"/>
          </p:cNvCxnSpPr>
          <p:nvPr/>
        </p:nvCxnSpPr>
        <p:spPr bwMode="auto">
          <a:xfrm flipV="1">
            <a:off x="58562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AutoShape 25"/>
          <p:cNvCxnSpPr>
            <a:cxnSpLocks noChangeShapeType="1"/>
          </p:cNvCxnSpPr>
          <p:nvPr/>
        </p:nvCxnSpPr>
        <p:spPr bwMode="auto">
          <a:xfrm flipH="1" flipV="1">
            <a:off x="69246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AutoShape 26"/>
          <p:cNvCxnSpPr>
            <a:cxnSpLocks noChangeShapeType="1"/>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1" name="AutoShape 27"/>
          <p:cNvCxnSpPr>
            <a:cxnSpLocks noChangeShapeType="1"/>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AutoShape 28"/>
          <p:cNvCxnSpPr>
            <a:cxnSpLocks noChangeShapeType="1"/>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AutoShape 29"/>
          <p:cNvCxnSpPr>
            <a:cxnSpLocks noChangeShapeType="1"/>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4" name="Line 33"/>
          <p:cNvSpPr>
            <a:spLocks noChangeShapeType="1"/>
          </p:cNvSpPr>
          <p:nvPr/>
        </p:nvSpPr>
        <p:spPr bwMode="auto">
          <a:xfrm flipH="1">
            <a:off x="5562600" y="4191000"/>
            <a:ext cx="609600" cy="3048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
        <p:nvSpPr>
          <p:cNvPr id="65" name="Line 34"/>
          <p:cNvSpPr>
            <a:spLocks noChangeShapeType="1"/>
          </p:cNvSpPr>
          <p:nvPr/>
        </p:nvSpPr>
        <p:spPr bwMode="auto">
          <a:xfrm>
            <a:off x="7696200" y="4191000"/>
            <a:ext cx="609600" cy="3048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atin typeface="Arial" charset="0"/>
              <a:ea typeface="Arial" charset="0"/>
              <a:cs typeface="Arial" charset="0"/>
            </a:endParaRPr>
          </a:p>
        </p:txBody>
      </p:sp>
    </p:spTree>
    <p:extLst>
      <p:ext uri="{BB962C8B-B14F-4D97-AF65-F5344CB8AC3E}">
        <p14:creationId xmlns:p14="http://schemas.microsoft.com/office/powerpoint/2010/main" val="9545451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ooter Placeholder 4"/>
          <p:cNvSpPr>
            <a:spLocks noGrp="1"/>
          </p:cNvSpPr>
          <p:nvPr>
            <p:ph type="ftr" sz="quarter" idx="11"/>
          </p:nvPr>
        </p:nvSpPr>
        <p:spPr/>
        <p:txBody>
          <a:bodyPr/>
          <a:lstStyle/>
          <a:p>
            <a:r>
              <a:rPr lang="en-US" altLang="x-none">
                <a:latin typeface="Arial" charset="0"/>
                <a:ea typeface="Arial" charset="0"/>
                <a:cs typeface="Arial" charset="0"/>
              </a:rPr>
              <a:t>Merge Sort</a:t>
            </a:r>
          </a:p>
        </p:txBody>
      </p:sp>
      <p:sp>
        <p:nvSpPr>
          <p:cNvPr id="37" name="Slide Number Placeholder 5"/>
          <p:cNvSpPr>
            <a:spLocks noGrp="1"/>
          </p:cNvSpPr>
          <p:nvPr>
            <p:ph type="sldNum" sz="quarter" idx="12"/>
          </p:nvPr>
        </p:nvSpPr>
        <p:spPr/>
        <p:txBody>
          <a:bodyPr/>
          <a:lstStyle/>
          <a:p>
            <a:fld id="{7D4ED994-A9FA-4841-8E50-ACE084FF576F}" type="slidenum">
              <a:rPr lang="en-US" altLang="x-none">
                <a:latin typeface="Arial" charset="0"/>
                <a:ea typeface="Arial" charset="0"/>
                <a:cs typeface="Arial" charset="0"/>
              </a:rPr>
              <a:pPr/>
              <a:t>22</a:t>
            </a:fld>
            <a:endParaRPr lang="en-US" altLang="x-none">
              <a:latin typeface="Arial" charset="0"/>
              <a:ea typeface="Arial" charset="0"/>
              <a:cs typeface="Arial" charset="0"/>
            </a:endParaRPr>
          </a:p>
        </p:txBody>
      </p:sp>
      <p:sp>
        <p:nvSpPr>
          <p:cNvPr id="150530" name="Rectangle 2"/>
          <p:cNvSpPr>
            <a:spLocks noGrp="1" noChangeArrowheads="1"/>
          </p:cNvSpPr>
          <p:nvPr>
            <p:ph type="title"/>
          </p:nvPr>
        </p:nvSpPr>
        <p:spPr/>
        <p:txBody>
          <a:bodyPr/>
          <a:lstStyle/>
          <a:p>
            <a:r>
              <a:rPr lang="en-US" altLang="x-none">
                <a:latin typeface="Arial" charset="0"/>
                <a:ea typeface="Arial" charset="0"/>
                <a:cs typeface="Arial" charset="0"/>
              </a:rPr>
              <a:t>Execution Example (cont.)</a:t>
            </a:r>
          </a:p>
        </p:txBody>
      </p:sp>
      <p:sp>
        <p:nvSpPr>
          <p:cNvPr id="150531" name="Rectangle 3" descr="Rectangle: Click to edit Master text styles&#10;Second level&#10;Third level&#10;Fourth level&#10;Fifth level"/>
          <p:cNvSpPr>
            <a:spLocks noGrp="1" noChangeArrowheads="1"/>
          </p:cNvSpPr>
          <p:nvPr>
            <p:ph type="body" idx="1"/>
          </p:nvPr>
        </p:nvSpPr>
        <p:spPr>
          <a:xfrm>
            <a:off x="838200" y="1676400"/>
            <a:ext cx="7772400" cy="762000"/>
          </a:xfrm>
        </p:spPr>
        <p:txBody>
          <a:bodyPr/>
          <a:lstStyle/>
          <a:p>
            <a:r>
              <a:rPr lang="en-US" altLang="x-none" dirty="0" smtClean="0">
                <a:latin typeface="Arial" charset="0"/>
                <a:ea typeface="Arial" charset="0"/>
                <a:cs typeface="Arial" charset="0"/>
              </a:rPr>
              <a:t>Merge</a:t>
            </a:r>
            <a:endParaRPr lang="en-US" altLang="x-none" dirty="0">
              <a:latin typeface="Arial" charset="0"/>
              <a:ea typeface="Arial" charset="0"/>
              <a:cs typeface="Arial" charset="0"/>
            </a:endParaRPr>
          </a:p>
        </p:txBody>
      </p:sp>
      <p:cxnSp>
        <p:nvCxnSpPr>
          <p:cNvPr id="150532" name="AutoShape 4"/>
          <p:cNvCxnSpPr>
            <a:cxnSpLocks noChangeShapeType="1"/>
            <a:stCxn id="150542" idx="0"/>
            <a:endCxn id="150539" idx="2"/>
          </p:cNvCxnSpPr>
          <p:nvPr/>
        </p:nvCxnSpPr>
        <p:spPr bwMode="auto">
          <a:xfrm flipV="1">
            <a:off x="14366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3" name="AutoShape 5"/>
          <p:cNvCxnSpPr>
            <a:cxnSpLocks noChangeShapeType="1"/>
            <a:stCxn id="150543" idx="0"/>
            <a:endCxn id="150539" idx="2"/>
          </p:cNvCxnSpPr>
          <p:nvPr/>
        </p:nvCxnSpPr>
        <p:spPr bwMode="auto">
          <a:xfrm flipH="1" flipV="1">
            <a:off x="25050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4" name="AutoShape 6"/>
          <p:cNvCxnSpPr>
            <a:cxnSpLocks noChangeShapeType="1"/>
            <a:stCxn id="150547" idx="0"/>
            <a:endCxn id="150542" idx="2"/>
          </p:cNvCxnSpPr>
          <p:nvPr/>
        </p:nvCxnSpPr>
        <p:spPr bwMode="auto">
          <a:xfrm flipV="1">
            <a:off x="9699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5" name="AutoShape 7"/>
          <p:cNvCxnSpPr>
            <a:cxnSpLocks noChangeShapeType="1"/>
            <a:stCxn id="150549" idx="0"/>
            <a:endCxn id="150543" idx="2"/>
          </p:cNvCxnSpPr>
          <p:nvPr/>
        </p:nvCxnSpPr>
        <p:spPr bwMode="auto">
          <a:xfrm flipV="1">
            <a:off x="30924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6" name="AutoShape 8"/>
          <p:cNvCxnSpPr>
            <a:cxnSpLocks noChangeShapeType="1"/>
            <a:stCxn id="150542" idx="2"/>
            <a:endCxn id="150548" idx="0"/>
          </p:cNvCxnSpPr>
          <p:nvPr/>
        </p:nvCxnSpPr>
        <p:spPr bwMode="auto">
          <a:xfrm>
            <a:off x="14366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37" name="AutoShape 9"/>
          <p:cNvCxnSpPr>
            <a:cxnSpLocks noChangeShapeType="1"/>
            <a:stCxn id="150543" idx="2"/>
            <a:endCxn id="150550" idx="0"/>
          </p:cNvCxnSpPr>
          <p:nvPr/>
        </p:nvCxnSpPr>
        <p:spPr bwMode="auto">
          <a:xfrm>
            <a:off x="35718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39" name="AutoShape 11"/>
          <p:cNvSpPr>
            <a:spLocks noChangeArrowheads="1"/>
          </p:cNvSpPr>
          <p:nvPr/>
        </p:nvSpPr>
        <p:spPr bwMode="auto">
          <a:xfrm>
            <a:off x="1223963" y="3617913"/>
            <a:ext cx="2562225" cy="427037"/>
          </a:xfrm>
          <a:prstGeom prst="roundRect">
            <a:avLst>
              <a:gd name="adj" fmla="val 16667"/>
            </a:avLst>
          </a:prstGeom>
          <a:solidFill>
            <a:schemeClr val="bg2"/>
          </a:solidFill>
          <a:ln w="38100">
            <a:solidFill>
              <a:schemeClr val="tx1"/>
            </a:solidFill>
            <a:round/>
            <a:headEnd/>
            <a:tailEnd/>
          </a:ln>
          <a:effectLst/>
        </p:spPr>
        <p:txBody>
          <a:bodyPr wrap="none" anchor="ctr"/>
          <a:lstStyle/>
          <a:p>
            <a:r>
              <a:rPr lang="en-US" altLang="x-none">
                <a:latin typeface="Arial" charset="0"/>
                <a:ea typeface="Arial" charset="0"/>
                <a:cs typeface="Arial" charset="0"/>
              </a:rPr>
              <a:t> 7  2 </a:t>
            </a:r>
            <a:r>
              <a:rPr lang="en-US" altLang="x-none" b="1">
                <a:solidFill>
                  <a:schemeClr val="tx2"/>
                </a:solidFill>
                <a:latin typeface="Arial" charset="0"/>
                <a:ea typeface="Arial" charset="0"/>
                <a:cs typeface="Arial" charset="0"/>
                <a:sym typeface="Symbol" charset="2"/>
              </a:rPr>
              <a:t></a:t>
            </a:r>
            <a:r>
              <a:rPr lang="en-US" altLang="x-none">
                <a:latin typeface="Arial" charset="0"/>
                <a:ea typeface="Arial" charset="0"/>
                <a:cs typeface="Arial" charset="0"/>
              </a:rPr>
              <a:t> 9  4</a:t>
            </a:r>
            <a:r>
              <a:rPr lang="en-US" altLang="x-none">
                <a:solidFill>
                  <a:schemeClr val="accent1"/>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accent1"/>
                </a:solidFill>
                <a:latin typeface="Arial" charset="0"/>
                <a:ea typeface="Arial" charset="0"/>
                <a:cs typeface="Arial" charset="0"/>
              </a:rPr>
              <a:t>  </a:t>
            </a:r>
            <a:r>
              <a:rPr lang="en-US" altLang="x-none">
                <a:solidFill>
                  <a:schemeClr val="tx2"/>
                </a:solidFill>
                <a:latin typeface="Arial" charset="0"/>
                <a:ea typeface="Arial" charset="0"/>
                <a:cs typeface="Arial" charset="0"/>
              </a:rPr>
              <a:t>2  4  7  9</a:t>
            </a:r>
            <a:endParaRPr lang="en-US" altLang="x-none" dirty="0">
              <a:solidFill>
                <a:schemeClr val="tx2"/>
              </a:solidFill>
              <a:latin typeface="Arial" charset="0"/>
              <a:ea typeface="Arial" charset="0"/>
              <a:cs typeface="Arial" charset="0"/>
            </a:endParaRPr>
          </a:p>
        </p:txBody>
      </p:sp>
      <p:sp>
        <p:nvSpPr>
          <p:cNvPr id="150540" name="AutoShape 12"/>
          <p:cNvSpPr>
            <a:spLocks noChangeArrowheads="1"/>
          </p:cNvSpPr>
          <p:nvPr/>
        </p:nvSpPr>
        <p:spPr bwMode="auto">
          <a:xfrm>
            <a:off x="5643563" y="3617913"/>
            <a:ext cx="2562225" cy="427037"/>
          </a:xfrm>
          <a:prstGeom prst="roundRect">
            <a:avLst>
              <a:gd name="adj" fmla="val 16667"/>
            </a:avLst>
          </a:prstGeom>
          <a:solidFill>
            <a:schemeClr val="bg2"/>
          </a:solidFill>
          <a:ln w="19050">
            <a:solidFill>
              <a:schemeClr val="tx1"/>
            </a:solidFill>
            <a:prstDash val="dash"/>
            <a:round/>
            <a:headEnd/>
            <a:tailEnd/>
          </a:ln>
          <a:effectLst/>
        </p:spPr>
        <p:txBody>
          <a:bodyPr wrap="none" anchor="ctr"/>
          <a:lstStyle/>
          <a:p>
            <a:endParaRPr lang="en-US" altLang="x-none" sz="1800" dirty="0">
              <a:solidFill>
                <a:schemeClr val="accent1"/>
              </a:solidFill>
              <a:latin typeface="Arial" charset="0"/>
              <a:ea typeface="Arial" charset="0"/>
              <a:cs typeface="Arial" charset="0"/>
            </a:endParaRPr>
          </a:p>
        </p:txBody>
      </p:sp>
      <p:grpSp>
        <p:nvGrpSpPr>
          <p:cNvPr id="150541" name="Group 13"/>
          <p:cNvGrpSpPr>
            <a:grpSpLocks/>
          </p:cNvGrpSpPr>
          <p:nvPr/>
        </p:nvGrpSpPr>
        <p:grpSpPr bwMode="auto">
          <a:xfrm>
            <a:off x="742950" y="4643438"/>
            <a:ext cx="7996238" cy="427037"/>
            <a:chOff x="468" y="3168"/>
            <a:chExt cx="5037" cy="269"/>
          </a:xfrm>
        </p:grpSpPr>
        <p:sp>
          <p:nvSpPr>
            <p:cNvPr id="150542" name="AutoShape 14"/>
            <p:cNvSpPr>
              <a:spLocks noChangeArrowheads="1"/>
            </p:cNvSpPr>
            <p:nvPr/>
          </p:nvSpPr>
          <p:spPr bwMode="auto">
            <a:xfrm>
              <a:off x="468"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3" name="AutoShape 15"/>
            <p:cNvSpPr>
              <a:spLocks noChangeArrowheads="1"/>
            </p:cNvSpPr>
            <p:nvPr/>
          </p:nvSpPr>
          <p:spPr bwMode="auto">
            <a:xfrm>
              <a:off x="1779"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4" name="AutoShape 16"/>
            <p:cNvSpPr>
              <a:spLocks noChangeArrowheads="1"/>
            </p:cNvSpPr>
            <p:nvPr/>
          </p:nvSpPr>
          <p:spPr bwMode="auto">
            <a:xfrm>
              <a:off x="3252" y="3168"/>
              <a:ext cx="874"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sp>
          <p:nvSpPr>
            <p:cNvPr id="150545" name="AutoShape 17"/>
            <p:cNvSpPr>
              <a:spLocks noChangeArrowheads="1"/>
            </p:cNvSpPr>
            <p:nvPr/>
          </p:nvSpPr>
          <p:spPr bwMode="auto">
            <a:xfrm>
              <a:off x="4563" y="3168"/>
              <a:ext cx="942" cy="269"/>
            </a:xfrm>
            <a:prstGeom prst="roundRect">
              <a:avLst>
                <a:gd name="adj" fmla="val 16667"/>
              </a:avLst>
            </a:prstGeom>
            <a:solidFill>
              <a:schemeClr val="bg2"/>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ltLang="x-none" sz="1800" dirty="0">
                <a:solidFill>
                  <a:schemeClr val="accent1"/>
                </a:solidFill>
                <a:latin typeface="Arial" charset="0"/>
                <a:ea typeface="Arial" charset="0"/>
                <a:cs typeface="Arial" charset="0"/>
              </a:endParaRPr>
            </a:p>
          </p:txBody>
        </p:sp>
      </p:grpSp>
      <p:grpSp>
        <p:nvGrpSpPr>
          <p:cNvPr id="150546" name="Group 18"/>
          <p:cNvGrpSpPr>
            <a:grpSpLocks/>
          </p:cNvGrpSpPr>
          <p:nvPr/>
        </p:nvGrpSpPr>
        <p:grpSpPr bwMode="auto">
          <a:xfrm>
            <a:off x="609600" y="5668963"/>
            <a:ext cx="8229600" cy="427037"/>
            <a:chOff x="384" y="3571"/>
            <a:chExt cx="5184" cy="269"/>
          </a:xfrm>
        </p:grpSpPr>
        <p:sp>
          <p:nvSpPr>
            <p:cNvPr id="150547" name="AutoShape 19"/>
            <p:cNvSpPr>
              <a:spLocks noChangeArrowheads="1"/>
            </p:cNvSpPr>
            <p:nvPr/>
          </p:nvSpPr>
          <p:spPr bwMode="auto">
            <a:xfrm>
              <a:off x="384"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solidFill>
                    <a:schemeClr val="folHlink"/>
                  </a:solidFill>
                  <a:latin typeface="Arial" charset="0"/>
                  <a:ea typeface="Arial" charset="0"/>
                  <a:cs typeface="Arial" charset="0"/>
                </a:rPr>
                <a:t>7 </a:t>
              </a:r>
              <a:r>
                <a:rPr lang="en-US" altLang="x-none" sz="1800" b="1" dirty="0" smtClean="0">
                  <a:solidFill>
                    <a:schemeClr val="folHlink"/>
                  </a:solidFill>
                  <a:latin typeface="Arial" charset="0"/>
                  <a:ea typeface="Arial" charset="0"/>
                  <a:cs typeface="Arial" charset="0"/>
                  <a:sym typeface="Symbol" charset="2"/>
                </a:rPr>
                <a:t></a:t>
              </a:r>
              <a:r>
                <a:rPr lang="en-US" altLang="x-none" sz="1800" dirty="0" smtClean="0">
                  <a:solidFill>
                    <a:schemeClr val="folHlink"/>
                  </a:solidFill>
                  <a:latin typeface="Arial" charset="0"/>
                  <a:ea typeface="Arial" charset="0"/>
                  <a:cs typeface="Arial" charset="0"/>
                </a:rPr>
                <a:t> </a:t>
              </a:r>
              <a:r>
                <a:rPr lang="en-US" altLang="x-none" sz="1800" dirty="0">
                  <a:solidFill>
                    <a:schemeClr val="folHlink"/>
                  </a:solidFill>
                  <a:latin typeface="Arial" charset="0"/>
                  <a:ea typeface="Arial" charset="0"/>
                  <a:cs typeface="Arial" charset="0"/>
                </a:rPr>
                <a:t>7</a:t>
              </a:r>
            </a:p>
          </p:txBody>
        </p:sp>
        <p:sp>
          <p:nvSpPr>
            <p:cNvPr id="150548" name="AutoShape 20"/>
            <p:cNvSpPr>
              <a:spLocks noChangeArrowheads="1"/>
            </p:cNvSpPr>
            <p:nvPr/>
          </p:nvSpPr>
          <p:spPr bwMode="auto">
            <a:xfrm>
              <a:off x="1006"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2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2</a:t>
              </a:r>
            </a:p>
          </p:txBody>
        </p:sp>
        <p:sp>
          <p:nvSpPr>
            <p:cNvPr id="150549" name="AutoShape 21"/>
            <p:cNvSpPr>
              <a:spLocks noChangeArrowheads="1"/>
            </p:cNvSpPr>
            <p:nvPr/>
          </p:nvSpPr>
          <p:spPr bwMode="auto">
            <a:xfrm>
              <a:off x="1725"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9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9</a:t>
              </a:r>
            </a:p>
          </p:txBody>
        </p:sp>
        <p:sp>
          <p:nvSpPr>
            <p:cNvPr id="150550" name="AutoShape 22"/>
            <p:cNvSpPr>
              <a:spLocks noChangeArrowheads="1"/>
            </p:cNvSpPr>
            <p:nvPr/>
          </p:nvSpPr>
          <p:spPr bwMode="auto">
            <a:xfrm>
              <a:off x="2351"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4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4</a:t>
              </a:r>
            </a:p>
          </p:txBody>
        </p:sp>
        <p:sp>
          <p:nvSpPr>
            <p:cNvPr id="150551" name="AutoShape 23"/>
            <p:cNvSpPr>
              <a:spLocks noChangeArrowheads="1"/>
            </p:cNvSpPr>
            <p:nvPr/>
          </p:nvSpPr>
          <p:spPr bwMode="auto">
            <a:xfrm>
              <a:off x="3168" y="3571"/>
              <a:ext cx="454"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3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3</a:t>
              </a:r>
            </a:p>
          </p:txBody>
        </p:sp>
        <p:sp>
          <p:nvSpPr>
            <p:cNvPr id="150552" name="AutoShape 24"/>
            <p:cNvSpPr>
              <a:spLocks noChangeArrowheads="1"/>
            </p:cNvSpPr>
            <p:nvPr/>
          </p:nvSpPr>
          <p:spPr bwMode="auto">
            <a:xfrm>
              <a:off x="3790" y="3571"/>
              <a:ext cx="437"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8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8</a:t>
              </a:r>
            </a:p>
          </p:txBody>
        </p:sp>
        <p:sp>
          <p:nvSpPr>
            <p:cNvPr id="150553" name="AutoShape 25"/>
            <p:cNvSpPr>
              <a:spLocks noChangeArrowheads="1"/>
            </p:cNvSpPr>
            <p:nvPr/>
          </p:nvSpPr>
          <p:spPr bwMode="auto">
            <a:xfrm>
              <a:off x="4509" y="3571"/>
              <a:ext cx="445"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6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6</a:t>
              </a:r>
            </a:p>
          </p:txBody>
        </p:sp>
        <p:sp>
          <p:nvSpPr>
            <p:cNvPr id="150554" name="AutoShape 26"/>
            <p:cNvSpPr>
              <a:spLocks noChangeArrowheads="1"/>
            </p:cNvSpPr>
            <p:nvPr/>
          </p:nvSpPr>
          <p:spPr bwMode="auto">
            <a:xfrm>
              <a:off x="5135" y="3571"/>
              <a:ext cx="433" cy="269"/>
            </a:xfrm>
            <a:prstGeom prst="roundRect">
              <a:avLst>
                <a:gd name="adj" fmla="val 16667"/>
              </a:avLst>
            </a:prstGeom>
            <a:solidFill>
              <a:schemeClr val="folHlink"/>
            </a:solidFill>
            <a:ln w="19050">
              <a:solidFill>
                <a:schemeClr val="tx1"/>
              </a:solidFill>
              <a:prstDash val="dash"/>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solidFill>
                    <a:schemeClr val="folHlink"/>
                  </a:solidFill>
                  <a:latin typeface="Arial" charset="0"/>
                  <a:ea typeface="Arial" charset="0"/>
                  <a:cs typeface="Arial" charset="0"/>
                </a:rPr>
                <a:t>1 </a:t>
              </a:r>
              <a:r>
                <a:rPr lang="en-US" altLang="x-none" sz="1800" b="1">
                  <a:solidFill>
                    <a:schemeClr val="folHlink"/>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1</a:t>
              </a:r>
            </a:p>
          </p:txBody>
        </p:sp>
      </p:grpSp>
      <p:cxnSp>
        <p:nvCxnSpPr>
          <p:cNvPr id="150555" name="AutoShape 27"/>
          <p:cNvCxnSpPr>
            <a:cxnSpLocks noChangeShapeType="1"/>
            <a:stCxn id="150544" idx="0"/>
            <a:endCxn id="150540" idx="2"/>
          </p:cNvCxnSpPr>
          <p:nvPr/>
        </p:nvCxnSpPr>
        <p:spPr bwMode="auto">
          <a:xfrm flipV="1">
            <a:off x="5856288" y="4054475"/>
            <a:ext cx="1068387"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6" name="AutoShape 28"/>
          <p:cNvCxnSpPr>
            <a:cxnSpLocks noChangeShapeType="1"/>
            <a:stCxn id="150545" idx="0"/>
            <a:endCxn id="150540" idx="2"/>
          </p:cNvCxnSpPr>
          <p:nvPr/>
        </p:nvCxnSpPr>
        <p:spPr bwMode="auto">
          <a:xfrm flipH="1" flipV="1">
            <a:off x="6924675" y="4054475"/>
            <a:ext cx="10668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7" name="AutoShape 29"/>
          <p:cNvCxnSpPr>
            <a:cxnSpLocks noChangeShapeType="1"/>
            <a:stCxn id="150551" idx="0"/>
            <a:endCxn id="150544" idx="2"/>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8" name="AutoShape 30"/>
          <p:cNvCxnSpPr>
            <a:cxnSpLocks noChangeShapeType="1"/>
            <a:stCxn id="150553" idx="0"/>
            <a:endCxn id="150545" idx="2"/>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59" name="AutoShape 31"/>
          <p:cNvCxnSpPr>
            <a:cxnSpLocks noChangeShapeType="1"/>
            <a:stCxn id="150544" idx="2"/>
            <a:endCxn id="150552" idx="0"/>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0" name="AutoShape 32"/>
          <p:cNvCxnSpPr>
            <a:cxnSpLocks noChangeShapeType="1"/>
            <a:stCxn id="150545" idx="2"/>
            <a:endCxn id="150554" idx="0"/>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0561" name="AutoShape 33"/>
          <p:cNvSpPr>
            <a:spLocks noChangeArrowheads="1"/>
          </p:cNvSpPr>
          <p:nvPr/>
        </p:nvSpPr>
        <p:spPr bwMode="auto">
          <a:xfrm>
            <a:off x="2286000" y="2590800"/>
            <a:ext cx="4876800" cy="430213"/>
          </a:xfrm>
          <a:prstGeom prst="roundRect">
            <a:avLst>
              <a:gd name="adj" fmla="val 16667"/>
            </a:avLst>
          </a:prstGeom>
          <a:solidFill>
            <a:schemeClr val="bg2"/>
          </a:solidFill>
          <a:ln w="19050">
            <a:solidFill>
              <a:schemeClr val="tx1"/>
            </a:solidFill>
            <a:round/>
            <a:headEnd/>
            <a:tailEnd/>
          </a:ln>
          <a:effectLst/>
        </p:spPr>
        <p:txBody>
          <a:bodyPr wrap="none" anchor="ctr"/>
          <a:lstStyle/>
          <a:p>
            <a:r>
              <a:rPr lang="en-US" altLang="x-none" dirty="0">
                <a:latin typeface="Arial" charset="0"/>
                <a:ea typeface="Arial" charset="0"/>
                <a:cs typeface="Arial" charset="0"/>
              </a:rPr>
              <a:t>7  2  9  4 </a:t>
            </a:r>
            <a:r>
              <a:rPr lang="en-US" altLang="x-none" b="1" dirty="0">
                <a:solidFill>
                  <a:schemeClr val="tx2"/>
                </a:solidFill>
                <a:latin typeface="Arial" charset="0"/>
                <a:ea typeface="Arial" charset="0"/>
                <a:cs typeface="Arial" charset="0"/>
                <a:sym typeface="Symbol" charset="2"/>
              </a:rPr>
              <a:t></a:t>
            </a:r>
            <a:r>
              <a:rPr lang="en-US" altLang="x-none" dirty="0">
                <a:latin typeface="Arial" charset="0"/>
                <a:ea typeface="Arial" charset="0"/>
                <a:cs typeface="Arial" charset="0"/>
              </a:rPr>
              <a:t> 3  8  6  1</a:t>
            </a:r>
            <a:r>
              <a:rPr lang="en-US" altLang="x-none" dirty="0">
                <a:solidFill>
                  <a:schemeClr val="accent1"/>
                </a:solidFill>
                <a:latin typeface="Arial" charset="0"/>
                <a:ea typeface="Arial" charset="0"/>
                <a:cs typeface="Arial" charset="0"/>
              </a:rPr>
              <a:t>  </a:t>
            </a:r>
            <a:r>
              <a:rPr lang="en-US" altLang="x-none" b="1" dirty="0">
                <a:solidFill>
                  <a:srgbClr val="000000"/>
                </a:solidFill>
                <a:latin typeface="Arial" charset="0"/>
                <a:ea typeface="Arial" charset="0"/>
                <a:cs typeface="Arial" charset="0"/>
                <a:sym typeface="Symbol" charset="2"/>
              </a:rPr>
              <a:t></a:t>
            </a:r>
            <a:r>
              <a:rPr lang="en-US" altLang="x-none" dirty="0">
                <a:latin typeface="Arial" charset="0"/>
                <a:ea typeface="Arial" charset="0"/>
                <a:cs typeface="Arial" charset="0"/>
              </a:rPr>
              <a:t>  </a:t>
            </a:r>
            <a:r>
              <a:rPr lang="en-US" altLang="x-none" dirty="0">
                <a:solidFill>
                  <a:schemeClr val="tx2"/>
                </a:solidFill>
                <a:latin typeface="Arial" charset="0"/>
                <a:ea typeface="Arial" charset="0"/>
                <a:cs typeface="Arial" charset="0"/>
              </a:rPr>
              <a:t>1  2  3  4  6  7  8  9</a:t>
            </a:r>
          </a:p>
        </p:txBody>
      </p:sp>
      <p:cxnSp>
        <p:nvCxnSpPr>
          <p:cNvPr id="150562" name="AutoShape 34"/>
          <p:cNvCxnSpPr>
            <a:cxnSpLocks noChangeShapeType="1"/>
            <a:stCxn id="150539" idx="0"/>
            <a:endCxn id="150561" idx="2"/>
          </p:cNvCxnSpPr>
          <p:nvPr/>
        </p:nvCxnSpPr>
        <p:spPr bwMode="auto">
          <a:xfrm flipV="1">
            <a:off x="2505075" y="3030538"/>
            <a:ext cx="2219325" cy="568325"/>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50563" name="AutoShape 35"/>
          <p:cNvCxnSpPr>
            <a:cxnSpLocks noChangeShapeType="1"/>
            <a:stCxn id="150540" idx="0"/>
            <a:endCxn id="150561" idx="2"/>
          </p:cNvCxnSpPr>
          <p:nvPr/>
        </p:nvCxnSpPr>
        <p:spPr bwMode="auto">
          <a:xfrm flipH="1" flipV="1">
            <a:off x="4724400" y="3030538"/>
            <a:ext cx="2200275" cy="577850"/>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p:cNvSpPr/>
          <p:nvPr/>
        </p:nvSpPr>
        <p:spPr>
          <a:xfrm>
            <a:off x="562447" y="5668963"/>
            <a:ext cx="797013" cy="369332"/>
          </a:xfrm>
          <a:prstGeom prst="rect">
            <a:avLst/>
          </a:prstGeom>
        </p:spPr>
        <p:txBody>
          <a:bodyPr wrap="none">
            <a:spAutoFit/>
          </a:bodyPr>
          <a:lstStyle/>
          <a:p>
            <a:r>
              <a:rPr lang="en-US" altLang="x-none">
                <a:latin typeface="Arial" charset="0"/>
                <a:ea typeface="Arial" charset="0"/>
                <a:cs typeface="Arial" charset="0"/>
              </a:rPr>
              <a:t>7</a:t>
            </a:r>
            <a:r>
              <a:rPr lang="en-US" altLang="x-none">
                <a:solidFill>
                  <a:schemeClr val="folHlink"/>
                </a:solidFill>
                <a:latin typeface="Arial" charset="0"/>
                <a:ea typeface="Arial" charset="0"/>
                <a:cs typeface="Arial" charset="0"/>
              </a:rPr>
              <a:t> </a:t>
            </a:r>
            <a:r>
              <a:rPr lang="en-US" altLang="x-none" b="1">
                <a:solidFill>
                  <a:srgbClr val="000000"/>
                </a:solidFill>
                <a:latin typeface="Arial" charset="0"/>
                <a:ea typeface="Arial" charset="0"/>
                <a:cs typeface="Arial" charset="0"/>
                <a:sym typeface="Symbol" charset="2"/>
              </a:rPr>
              <a:t></a:t>
            </a:r>
            <a:r>
              <a:rPr lang="en-US" altLang="x-none">
                <a:solidFill>
                  <a:schemeClr val="folHlink"/>
                </a:solidFill>
                <a:latin typeface="Arial" charset="0"/>
                <a:ea typeface="Arial" charset="0"/>
                <a:cs typeface="Arial" charset="0"/>
              </a:rPr>
              <a:t> </a:t>
            </a:r>
            <a:r>
              <a:rPr lang="en-US" altLang="x-none">
                <a:solidFill>
                  <a:schemeClr val="tx2"/>
                </a:solidFill>
                <a:latin typeface="Arial" charset="0"/>
                <a:ea typeface="Arial" charset="0"/>
                <a:cs typeface="Arial" charset="0"/>
              </a:rPr>
              <a:t>7</a:t>
            </a:r>
            <a:endParaRPr lang="en-US" altLang="x-none" dirty="0">
              <a:solidFill>
                <a:schemeClr val="tx2"/>
              </a:solidFill>
              <a:latin typeface="Arial" charset="0"/>
              <a:ea typeface="Arial" charset="0"/>
              <a:cs typeface="Arial" charset="0"/>
            </a:endParaRPr>
          </a:p>
        </p:txBody>
      </p:sp>
      <p:sp>
        <p:nvSpPr>
          <p:cNvPr id="42" name="AutoShape 19"/>
          <p:cNvSpPr>
            <a:spLocks noChangeArrowheads="1"/>
          </p:cNvSpPr>
          <p:nvPr/>
        </p:nvSpPr>
        <p:spPr bwMode="auto">
          <a:xfrm>
            <a:off x="1524000" y="5668963"/>
            <a:ext cx="838200"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2</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2</a:t>
            </a:r>
          </a:p>
        </p:txBody>
      </p:sp>
      <p:sp>
        <p:nvSpPr>
          <p:cNvPr id="45" name="AutoShape 13"/>
          <p:cNvSpPr>
            <a:spLocks noChangeArrowheads="1"/>
          </p:cNvSpPr>
          <p:nvPr/>
        </p:nvSpPr>
        <p:spPr bwMode="auto">
          <a:xfrm>
            <a:off x="685800" y="4643438"/>
            <a:ext cx="1524000"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7 </a:t>
            </a:r>
            <a:r>
              <a:rPr lang="en-US" altLang="x-none" sz="1800" b="1">
                <a:solidFill>
                  <a:schemeClr val="tx2"/>
                </a:solidFill>
                <a:latin typeface="Arial" charset="0"/>
                <a:ea typeface="Arial" charset="0"/>
                <a:cs typeface="Arial" charset="0"/>
                <a:sym typeface="Symbol" charset="2"/>
              </a:rPr>
              <a:t></a:t>
            </a:r>
            <a:r>
              <a:rPr lang="en-US" altLang="x-none" sz="1800">
                <a:latin typeface="Arial" charset="0"/>
                <a:ea typeface="Arial" charset="0"/>
                <a:cs typeface="Arial" charset="0"/>
              </a:rPr>
              <a:t> 2</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accent1"/>
                </a:solidFill>
                <a:latin typeface="Arial" charset="0"/>
                <a:ea typeface="Arial" charset="0"/>
                <a:cs typeface="Arial" charset="0"/>
              </a:rPr>
              <a:t> </a:t>
            </a:r>
            <a:r>
              <a:rPr lang="en-US" altLang="x-none" sz="1800">
                <a:solidFill>
                  <a:schemeClr val="tx2"/>
                </a:solidFill>
                <a:latin typeface="Arial" charset="0"/>
                <a:ea typeface="Arial" charset="0"/>
                <a:cs typeface="Arial" charset="0"/>
              </a:rPr>
              <a:t>2  7</a:t>
            </a:r>
          </a:p>
        </p:txBody>
      </p:sp>
      <p:sp>
        <p:nvSpPr>
          <p:cNvPr id="48" name="AutoShape 35"/>
          <p:cNvSpPr>
            <a:spLocks noChangeArrowheads="1"/>
          </p:cNvSpPr>
          <p:nvPr/>
        </p:nvSpPr>
        <p:spPr bwMode="auto">
          <a:xfrm>
            <a:off x="27384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dirty="0">
                <a:latin typeface="Arial" charset="0"/>
                <a:ea typeface="Arial" charset="0"/>
                <a:cs typeface="Arial" charset="0"/>
              </a:rPr>
              <a:t>9 </a:t>
            </a:r>
            <a:r>
              <a:rPr lang="en-US" altLang="x-none" sz="1800" b="1" dirty="0">
                <a:solidFill>
                  <a:srgbClr val="000000"/>
                </a:solidFill>
                <a:latin typeface="Arial" charset="0"/>
                <a:ea typeface="Arial" charset="0"/>
                <a:cs typeface="Arial" charset="0"/>
                <a:sym typeface="Symbol" charset="2"/>
              </a:rPr>
              <a:t></a:t>
            </a:r>
            <a:r>
              <a:rPr lang="en-US" altLang="x-none" sz="1800" dirty="0">
                <a:solidFill>
                  <a:schemeClr val="folHlink"/>
                </a:solidFill>
                <a:latin typeface="Arial" charset="0"/>
                <a:ea typeface="Arial" charset="0"/>
                <a:cs typeface="Arial" charset="0"/>
              </a:rPr>
              <a:t> </a:t>
            </a:r>
            <a:r>
              <a:rPr lang="en-US" altLang="x-none" sz="1800" dirty="0">
                <a:solidFill>
                  <a:schemeClr val="tx2"/>
                </a:solidFill>
                <a:latin typeface="Arial" charset="0"/>
                <a:ea typeface="Arial" charset="0"/>
                <a:cs typeface="Arial" charset="0"/>
              </a:rPr>
              <a:t>9</a:t>
            </a:r>
          </a:p>
        </p:txBody>
      </p:sp>
      <p:sp>
        <p:nvSpPr>
          <p:cNvPr id="49" name="AutoShape 36"/>
          <p:cNvSpPr>
            <a:spLocks noChangeArrowheads="1"/>
          </p:cNvSpPr>
          <p:nvPr/>
        </p:nvSpPr>
        <p:spPr bwMode="auto">
          <a:xfrm>
            <a:off x="37322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4</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a:t>
            </a:r>
          </a:p>
        </p:txBody>
      </p:sp>
      <p:sp>
        <p:nvSpPr>
          <p:cNvPr id="50" name="AutoShape 13"/>
          <p:cNvSpPr>
            <a:spLocks noChangeArrowheads="1"/>
          </p:cNvSpPr>
          <p:nvPr/>
        </p:nvSpPr>
        <p:spPr bwMode="auto">
          <a:xfrm>
            <a:off x="2781747" y="4668838"/>
            <a:ext cx="14954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9  4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4  9</a:t>
            </a:r>
          </a:p>
        </p:txBody>
      </p:sp>
      <p:sp>
        <p:nvSpPr>
          <p:cNvPr id="46" name="AutoShape 11"/>
          <p:cNvSpPr>
            <a:spLocks noChangeArrowheads="1"/>
          </p:cNvSpPr>
          <p:nvPr/>
        </p:nvSpPr>
        <p:spPr bwMode="auto">
          <a:xfrm>
            <a:off x="5643563" y="3617913"/>
            <a:ext cx="2562225" cy="427037"/>
          </a:xfrm>
          <a:prstGeom prst="roundRect">
            <a:avLst>
              <a:gd name="adj" fmla="val 16667"/>
            </a:avLst>
          </a:prstGeom>
          <a:solidFill>
            <a:schemeClr val="bg2"/>
          </a:solidFill>
          <a:ln w="38100">
            <a:solidFill>
              <a:schemeClr val="tx2"/>
            </a:solidFill>
            <a:round/>
            <a:headEnd/>
            <a:tailEnd/>
          </a:ln>
          <a:effectLst/>
        </p:spPr>
        <p:txBody>
          <a:bodyPr wrap="none" anchor="ctr"/>
          <a:lstStyle/>
          <a:p>
            <a:r>
              <a:rPr lang="en-US" altLang="x-none" sz="1800">
                <a:latin typeface="Arial" charset="0"/>
                <a:ea typeface="Arial" charset="0"/>
                <a:cs typeface="Arial" charset="0"/>
              </a:rPr>
              <a:t>3  8  6  1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accent1"/>
                </a:solidFill>
                <a:latin typeface="Arial" charset="0"/>
                <a:ea typeface="Arial" charset="0"/>
                <a:cs typeface="Arial" charset="0"/>
              </a:rPr>
              <a:t> </a:t>
            </a:r>
            <a:r>
              <a:rPr lang="en-US" altLang="x-none" sz="1800">
                <a:solidFill>
                  <a:schemeClr val="tx2"/>
                </a:solidFill>
                <a:latin typeface="Arial" charset="0"/>
                <a:ea typeface="Arial" charset="0"/>
                <a:cs typeface="Arial" charset="0"/>
              </a:rPr>
              <a:t> 1  3  6  8</a:t>
            </a:r>
          </a:p>
        </p:txBody>
      </p:sp>
      <p:sp>
        <p:nvSpPr>
          <p:cNvPr id="47" name="AutoShape 14"/>
          <p:cNvSpPr>
            <a:spLocks noChangeArrowheads="1"/>
          </p:cNvSpPr>
          <p:nvPr/>
        </p:nvSpPr>
        <p:spPr bwMode="auto">
          <a:xfrm>
            <a:off x="5162550" y="4643438"/>
            <a:ext cx="1387475" cy="427037"/>
          </a:xfrm>
          <a:prstGeom prst="roundRect">
            <a:avLst>
              <a:gd name="adj" fmla="val 16667"/>
            </a:avLst>
          </a:prstGeom>
          <a:solidFill>
            <a:schemeClr val="bg2"/>
          </a:solidFill>
          <a:ln w="19050">
            <a:solidFill>
              <a:schemeClr val="tx2"/>
            </a:solidFill>
            <a:round/>
            <a:headEnd/>
            <a:tailEnd/>
          </a:ln>
          <a:effectLst/>
        </p:spPr>
        <p:txBody>
          <a:bodyPr wrap="none" anchor="ctr"/>
          <a:lstStyle/>
          <a:p>
            <a:r>
              <a:rPr lang="en-US" altLang="x-none" sz="1800">
                <a:latin typeface="Arial" charset="0"/>
                <a:ea typeface="Arial" charset="0"/>
                <a:cs typeface="Arial" charset="0"/>
              </a:rPr>
              <a:t>3  8</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3  8</a:t>
            </a:r>
          </a:p>
        </p:txBody>
      </p:sp>
      <p:sp>
        <p:nvSpPr>
          <p:cNvPr id="53" name="AutoShape 15"/>
          <p:cNvSpPr>
            <a:spLocks noChangeArrowheads="1"/>
          </p:cNvSpPr>
          <p:nvPr/>
        </p:nvSpPr>
        <p:spPr bwMode="auto">
          <a:xfrm>
            <a:off x="7243763" y="4643438"/>
            <a:ext cx="1495425" cy="427037"/>
          </a:xfrm>
          <a:prstGeom prst="roundRect">
            <a:avLst>
              <a:gd name="adj" fmla="val 16667"/>
            </a:avLst>
          </a:prstGeom>
          <a:solidFill>
            <a:schemeClr val="bg2"/>
          </a:solidFill>
          <a:ln w="19050">
            <a:solidFill>
              <a:schemeClr val="tx2"/>
            </a:solidFill>
            <a:round/>
            <a:headEnd/>
            <a:tailEnd/>
          </a:ln>
          <a:effectLst/>
        </p:spPr>
        <p:txBody>
          <a:bodyPr wrap="none" anchor="ctr"/>
          <a:lstStyle/>
          <a:p>
            <a:r>
              <a:rPr lang="en-US" altLang="x-none" sz="1800">
                <a:latin typeface="Arial" charset="0"/>
                <a:ea typeface="Arial" charset="0"/>
                <a:cs typeface="Arial" charset="0"/>
              </a:rPr>
              <a:t>6  1 </a:t>
            </a:r>
            <a:r>
              <a:rPr lang="en-US" altLang="x-none" sz="1800">
                <a:solidFill>
                  <a:schemeClr val="accent1"/>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tx2"/>
                </a:solidFill>
                <a:latin typeface="Arial" charset="0"/>
                <a:ea typeface="Arial" charset="0"/>
                <a:cs typeface="Arial" charset="0"/>
              </a:rPr>
              <a:t>  1  6</a:t>
            </a:r>
          </a:p>
        </p:txBody>
      </p:sp>
      <p:sp>
        <p:nvSpPr>
          <p:cNvPr id="54" name="AutoShape 20"/>
          <p:cNvSpPr>
            <a:spLocks noChangeArrowheads="1"/>
          </p:cNvSpPr>
          <p:nvPr/>
        </p:nvSpPr>
        <p:spPr bwMode="auto">
          <a:xfrm>
            <a:off x="5029200" y="5668963"/>
            <a:ext cx="720725"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3</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3</a:t>
            </a:r>
          </a:p>
        </p:txBody>
      </p:sp>
      <p:sp>
        <p:nvSpPr>
          <p:cNvPr id="55" name="AutoShape 21"/>
          <p:cNvSpPr>
            <a:spLocks noChangeArrowheads="1"/>
          </p:cNvSpPr>
          <p:nvPr/>
        </p:nvSpPr>
        <p:spPr bwMode="auto">
          <a:xfrm>
            <a:off x="6016625" y="5668963"/>
            <a:ext cx="693738"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8</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8</a:t>
            </a:r>
          </a:p>
        </p:txBody>
      </p:sp>
      <p:sp>
        <p:nvSpPr>
          <p:cNvPr id="56" name="AutoShape 22"/>
          <p:cNvSpPr>
            <a:spLocks noChangeArrowheads="1"/>
          </p:cNvSpPr>
          <p:nvPr/>
        </p:nvSpPr>
        <p:spPr bwMode="auto">
          <a:xfrm>
            <a:off x="7158038" y="5668963"/>
            <a:ext cx="70643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6</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6</a:t>
            </a:r>
          </a:p>
        </p:txBody>
      </p:sp>
      <p:sp>
        <p:nvSpPr>
          <p:cNvPr id="57" name="AutoShape 23"/>
          <p:cNvSpPr>
            <a:spLocks noChangeArrowheads="1"/>
          </p:cNvSpPr>
          <p:nvPr/>
        </p:nvSpPr>
        <p:spPr bwMode="auto">
          <a:xfrm>
            <a:off x="8151813" y="5668963"/>
            <a:ext cx="687387" cy="427037"/>
          </a:xfrm>
          <a:prstGeom prst="roundRect">
            <a:avLst>
              <a:gd name="adj" fmla="val 16667"/>
            </a:avLst>
          </a:prstGeom>
          <a:solidFill>
            <a:schemeClr val="folHlink"/>
          </a:solidFill>
          <a:ln w="19050">
            <a:solidFill>
              <a:schemeClr val="tx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r>
              <a:rPr lang="en-US" altLang="x-none" sz="1800">
                <a:latin typeface="Arial" charset="0"/>
                <a:ea typeface="Arial" charset="0"/>
                <a:cs typeface="Arial" charset="0"/>
              </a:rPr>
              <a:t>1</a:t>
            </a:r>
            <a:r>
              <a:rPr lang="en-US" altLang="x-none" sz="1800">
                <a:solidFill>
                  <a:schemeClr val="folHlink"/>
                </a:solidFill>
                <a:latin typeface="Arial" charset="0"/>
                <a:ea typeface="Arial" charset="0"/>
                <a:cs typeface="Arial" charset="0"/>
              </a:rPr>
              <a:t> </a:t>
            </a:r>
            <a:r>
              <a:rPr lang="en-US" altLang="x-none" sz="1800" b="1">
                <a:solidFill>
                  <a:srgbClr val="000000"/>
                </a:solidFill>
                <a:latin typeface="Arial" charset="0"/>
                <a:ea typeface="Arial" charset="0"/>
                <a:cs typeface="Arial" charset="0"/>
                <a:sym typeface="Symbol" charset="2"/>
              </a:rPr>
              <a:t></a:t>
            </a:r>
            <a:r>
              <a:rPr lang="en-US" altLang="x-none" sz="1800">
                <a:solidFill>
                  <a:schemeClr val="folHlink"/>
                </a:solidFill>
                <a:latin typeface="Arial" charset="0"/>
                <a:ea typeface="Arial" charset="0"/>
                <a:cs typeface="Arial" charset="0"/>
              </a:rPr>
              <a:t> </a:t>
            </a:r>
            <a:r>
              <a:rPr lang="en-US" altLang="x-none" sz="1800">
                <a:solidFill>
                  <a:schemeClr val="tx2"/>
                </a:solidFill>
                <a:latin typeface="Arial" charset="0"/>
                <a:ea typeface="Arial" charset="0"/>
                <a:cs typeface="Arial" charset="0"/>
              </a:rPr>
              <a:t>1</a:t>
            </a:r>
          </a:p>
        </p:txBody>
      </p:sp>
      <p:cxnSp>
        <p:nvCxnSpPr>
          <p:cNvPr id="58" name="AutoShape 24"/>
          <p:cNvCxnSpPr>
            <a:cxnSpLocks noChangeShapeType="1"/>
          </p:cNvCxnSpPr>
          <p:nvPr/>
        </p:nvCxnSpPr>
        <p:spPr bwMode="auto">
          <a:xfrm flipV="1">
            <a:off x="5856288" y="4064000"/>
            <a:ext cx="1068387"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59" name="AutoShape 25"/>
          <p:cNvCxnSpPr>
            <a:cxnSpLocks noChangeShapeType="1"/>
          </p:cNvCxnSpPr>
          <p:nvPr/>
        </p:nvCxnSpPr>
        <p:spPr bwMode="auto">
          <a:xfrm flipH="1" flipV="1">
            <a:off x="6924675" y="4064000"/>
            <a:ext cx="1066800" cy="569913"/>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0" name="AutoShape 26"/>
          <p:cNvCxnSpPr>
            <a:cxnSpLocks noChangeShapeType="1"/>
          </p:cNvCxnSpPr>
          <p:nvPr/>
        </p:nvCxnSpPr>
        <p:spPr bwMode="auto">
          <a:xfrm flipV="1">
            <a:off x="5389563" y="5080000"/>
            <a:ext cx="4667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1" name="AutoShape 27"/>
          <p:cNvCxnSpPr>
            <a:cxnSpLocks noChangeShapeType="1"/>
          </p:cNvCxnSpPr>
          <p:nvPr/>
        </p:nvCxnSpPr>
        <p:spPr bwMode="auto">
          <a:xfrm flipV="1">
            <a:off x="7512050" y="5080000"/>
            <a:ext cx="4794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2" name="AutoShape 28"/>
          <p:cNvCxnSpPr>
            <a:cxnSpLocks noChangeShapeType="1"/>
          </p:cNvCxnSpPr>
          <p:nvPr/>
        </p:nvCxnSpPr>
        <p:spPr bwMode="auto">
          <a:xfrm>
            <a:off x="5856288" y="5080000"/>
            <a:ext cx="508000"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3" name="AutoShape 29"/>
          <p:cNvCxnSpPr>
            <a:cxnSpLocks noChangeShapeType="1"/>
          </p:cNvCxnSpPr>
          <p:nvPr/>
        </p:nvCxnSpPr>
        <p:spPr bwMode="auto">
          <a:xfrm>
            <a:off x="7991475" y="5080000"/>
            <a:ext cx="504825" cy="579438"/>
          </a:xfrm>
          <a:prstGeom prst="straightConnector1">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66" name="Line 33"/>
          <p:cNvSpPr>
            <a:spLocks noChangeShapeType="1"/>
          </p:cNvSpPr>
          <p:nvPr/>
        </p:nvSpPr>
        <p:spPr bwMode="auto">
          <a:xfrm flipH="1">
            <a:off x="2743200" y="3124200"/>
            <a:ext cx="685800" cy="2286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Line 35"/>
          <p:cNvSpPr>
            <a:spLocks noChangeShapeType="1"/>
          </p:cNvSpPr>
          <p:nvPr/>
        </p:nvSpPr>
        <p:spPr bwMode="auto">
          <a:xfrm>
            <a:off x="6019800" y="3124200"/>
            <a:ext cx="685800" cy="228600"/>
          </a:xfrm>
          <a:prstGeom prst="line">
            <a:avLst/>
          </a:prstGeom>
          <a:noFill/>
          <a:ln w="76200">
            <a:solidFill>
              <a:schemeClr val="tx2"/>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 name="TextBox 1"/>
          <p:cNvSpPr txBox="1"/>
          <p:nvPr/>
        </p:nvSpPr>
        <p:spPr>
          <a:xfrm>
            <a:off x="227806" y="2282646"/>
            <a:ext cx="2738438" cy="1200329"/>
          </a:xfrm>
          <a:prstGeom prst="rect">
            <a:avLst/>
          </a:prstGeom>
          <a:noFill/>
        </p:spPr>
        <p:txBody>
          <a:bodyPr wrap="square" rtlCol="0">
            <a:spAutoFit/>
          </a:bodyPr>
          <a:lstStyle/>
          <a:p>
            <a:r>
              <a:rPr lang="en-US" dirty="0" smtClean="0">
                <a:solidFill>
                  <a:srgbClr val="C00000"/>
                </a:solidFill>
              </a:rPr>
              <a:t>k levels x n = </a:t>
            </a:r>
          </a:p>
          <a:p>
            <a:r>
              <a:rPr lang="en-US" dirty="0">
                <a:solidFill>
                  <a:srgbClr val="C00000"/>
                </a:solidFill>
              </a:rPr>
              <a:t>l</a:t>
            </a:r>
            <a:r>
              <a:rPr lang="en-US" dirty="0" smtClean="0">
                <a:solidFill>
                  <a:srgbClr val="C00000"/>
                </a:solidFill>
              </a:rPr>
              <a:t>og</a:t>
            </a:r>
            <a:r>
              <a:rPr lang="en-US" baseline="-25000" dirty="0" smtClean="0">
                <a:solidFill>
                  <a:srgbClr val="C00000"/>
                </a:solidFill>
              </a:rPr>
              <a:t>2</a:t>
            </a:r>
            <a:r>
              <a:rPr lang="en-US" dirty="0" smtClean="0">
                <a:solidFill>
                  <a:srgbClr val="C00000"/>
                </a:solidFill>
              </a:rPr>
              <a:t>n x n = nlog</a:t>
            </a:r>
            <a:r>
              <a:rPr lang="en-US" baseline="-25000" dirty="0" smtClean="0">
                <a:solidFill>
                  <a:srgbClr val="C00000"/>
                </a:solidFill>
              </a:rPr>
              <a:t>2</a:t>
            </a:r>
            <a:r>
              <a:rPr lang="en-US" dirty="0" smtClean="0">
                <a:solidFill>
                  <a:srgbClr val="C00000"/>
                </a:solidFill>
              </a:rPr>
              <a:t>n</a:t>
            </a:r>
          </a:p>
          <a:p>
            <a:endParaRPr lang="en-US" dirty="0">
              <a:solidFill>
                <a:srgbClr val="C00000"/>
              </a:solidFill>
            </a:endParaRPr>
          </a:p>
          <a:p>
            <a:r>
              <a:rPr lang="en-US" dirty="0" smtClean="0">
                <a:solidFill>
                  <a:srgbClr val="C00000"/>
                </a:solidFill>
              </a:rPr>
              <a:t>f(n) = O(nlog</a:t>
            </a:r>
            <a:r>
              <a:rPr lang="en-US" baseline="-25000" dirty="0" smtClean="0">
                <a:solidFill>
                  <a:srgbClr val="C00000"/>
                </a:solidFill>
              </a:rPr>
              <a:t>2</a:t>
            </a:r>
            <a:r>
              <a:rPr lang="en-US" dirty="0" smtClean="0">
                <a:solidFill>
                  <a:srgbClr val="C00000"/>
                </a:solidFill>
              </a:rPr>
              <a:t>n )</a:t>
            </a:r>
            <a:endParaRPr lang="en-US" dirty="0">
              <a:solidFill>
                <a:srgbClr val="C00000"/>
              </a:solidFill>
            </a:endParaRPr>
          </a:p>
        </p:txBody>
      </p:sp>
    </p:spTree>
    <p:extLst>
      <p:ext uri="{BB962C8B-B14F-4D97-AF65-F5344CB8AC3E}">
        <p14:creationId xmlns:p14="http://schemas.microsoft.com/office/powerpoint/2010/main" val="13382156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926" y="490360"/>
            <a:ext cx="8382559" cy="868362"/>
          </a:xfrm>
        </p:spPr>
        <p:txBody>
          <a:bodyPr>
            <a:normAutofit fontScale="90000"/>
          </a:bodyPr>
          <a:lstStyle/>
          <a:p>
            <a:pPr algn="l"/>
            <a:r>
              <a:rPr lang="en-US" dirty="0" smtClean="0">
                <a:latin typeface="Arial" charset="0"/>
                <a:ea typeface="Arial" charset="0"/>
                <a:cs typeface="Arial" charset="0"/>
              </a:rPr>
              <a:t>Calculating the Time Complexity of Binary Recursive Merge Sort</a:t>
            </a:r>
            <a:endParaRPr lang="en-US" dirty="0">
              <a:latin typeface="Arial" charset="0"/>
              <a:ea typeface="Arial" charset="0"/>
              <a:cs typeface="Arial" charset="0"/>
            </a:endParaRPr>
          </a:p>
        </p:txBody>
      </p:sp>
      <p:sp>
        <p:nvSpPr>
          <p:cNvPr id="3" name="Content Placeholder 2"/>
          <p:cNvSpPr>
            <a:spLocks noGrp="1"/>
          </p:cNvSpPr>
          <p:nvPr>
            <p:ph idx="1"/>
          </p:nvPr>
        </p:nvSpPr>
        <p:spPr>
          <a:xfrm>
            <a:off x="914400" y="1735138"/>
            <a:ext cx="7714445" cy="4056062"/>
          </a:xfrm>
        </p:spPr>
        <p:txBody>
          <a:bodyPr>
            <a:normAutofit fontScale="77500" lnSpcReduction="20000"/>
          </a:bodyPr>
          <a:lstStyle/>
          <a:p>
            <a:pPr marL="0" indent="0">
              <a:lnSpc>
                <a:spcPct val="120000"/>
              </a:lnSpc>
              <a:spcBef>
                <a:spcPts val="600"/>
              </a:spcBef>
              <a:buNone/>
            </a:pPr>
            <a:r>
              <a:rPr lang="en-US" dirty="0" smtClean="0"/>
              <a:t>T(n) = 2 x T(n/2) + n</a:t>
            </a:r>
          </a:p>
          <a:p>
            <a:pPr marL="0" indent="0">
              <a:lnSpc>
                <a:spcPct val="120000"/>
              </a:lnSpc>
              <a:spcBef>
                <a:spcPts val="600"/>
              </a:spcBef>
              <a:buNone/>
            </a:pPr>
            <a:r>
              <a:rPr lang="en-US" dirty="0" smtClean="0"/>
              <a:t>        = 2</a:t>
            </a:r>
            <a:r>
              <a:rPr lang="en-US" baseline="30000" dirty="0" smtClean="0"/>
              <a:t>2</a:t>
            </a:r>
            <a:r>
              <a:rPr lang="en-US" dirty="0" smtClean="0"/>
              <a:t> x T(n/2</a:t>
            </a:r>
            <a:r>
              <a:rPr lang="en-US" baseline="30000" dirty="0" smtClean="0"/>
              <a:t>2</a:t>
            </a:r>
            <a:r>
              <a:rPr lang="en-US" dirty="0" smtClean="0"/>
              <a:t>) + 2n</a:t>
            </a:r>
          </a:p>
          <a:p>
            <a:pPr marL="0" indent="0">
              <a:lnSpc>
                <a:spcPct val="120000"/>
              </a:lnSpc>
              <a:spcBef>
                <a:spcPts val="600"/>
              </a:spcBef>
              <a:buNone/>
            </a:pPr>
            <a:r>
              <a:rPr lang="en-US" dirty="0" smtClean="0"/>
              <a:t>        = 2</a:t>
            </a:r>
            <a:r>
              <a:rPr lang="en-US" baseline="30000" dirty="0" smtClean="0"/>
              <a:t>3</a:t>
            </a:r>
            <a:r>
              <a:rPr lang="en-US" dirty="0" smtClean="0"/>
              <a:t> x T(n/2</a:t>
            </a:r>
            <a:r>
              <a:rPr lang="en-US" baseline="30000" dirty="0"/>
              <a:t>3</a:t>
            </a:r>
            <a:r>
              <a:rPr lang="en-US" dirty="0" smtClean="0"/>
              <a:t>) + 3n</a:t>
            </a:r>
          </a:p>
          <a:p>
            <a:pPr marL="0" indent="0">
              <a:lnSpc>
                <a:spcPct val="120000"/>
              </a:lnSpc>
              <a:spcBef>
                <a:spcPts val="600"/>
              </a:spcBef>
              <a:buNone/>
            </a:pPr>
            <a:r>
              <a:rPr lang="en-US" dirty="0"/>
              <a:t> </a:t>
            </a:r>
            <a:r>
              <a:rPr lang="en-US" dirty="0" smtClean="0"/>
              <a:t>       = 2</a:t>
            </a:r>
            <a:r>
              <a:rPr lang="en-US" baseline="30000" dirty="0" smtClean="0"/>
              <a:t>4</a:t>
            </a:r>
            <a:r>
              <a:rPr lang="en-US" dirty="0" smtClean="0"/>
              <a:t> </a:t>
            </a:r>
            <a:r>
              <a:rPr lang="en-US" dirty="0"/>
              <a:t>x </a:t>
            </a:r>
            <a:r>
              <a:rPr lang="en-US" dirty="0" smtClean="0"/>
              <a:t>T(n/2</a:t>
            </a:r>
            <a:r>
              <a:rPr lang="en-US" baseline="30000" dirty="0"/>
              <a:t>4</a:t>
            </a:r>
            <a:r>
              <a:rPr lang="en-US" dirty="0" smtClean="0"/>
              <a:t>) + 4n</a:t>
            </a:r>
          </a:p>
          <a:p>
            <a:pPr marL="0" indent="0">
              <a:lnSpc>
                <a:spcPct val="120000"/>
              </a:lnSpc>
              <a:spcBef>
                <a:spcPts val="600"/>
              </a:spcBef>
              <a:buNone/>
            </a:pPr>
            <a:r>
              <a:rPr lang="en-US" dirty="0" smtClean="0"/>
              <a:t>        = 2</a:t>
            </a:r>
            <a:r>
              <a:rPr lang="en-US" baseline="30000" dirty="0" smtClean="0"/>
              <a:t>5</a:t>
            </a:r>
            <a:r>
              <a:rPr lang="en-US" dirty="0" smtClean="0"/>
              <a:t> </a:t>
            </a:r>
            <a:r>
              <a:rPr lang="en-US" dirty="0"/>
              <a:t>x </a:t>
            </a:r>
            <a:r>
              <a:rPr lang="en-US" dirty="0" smtClean="0"/>
              <a:t>T(n/2</a:t>
            </a:r>
            <a:r>
              <a:rPr lang="en-US" baseline="30000" dirty="0" smtClean="0"/>
              <a:t>5</a:t>
            </a:r>
            <a:r>
              <a:rPr lang="en-US" dirty="0" smtClean="0"/>
              <a:t>) + 5n</a:t>
            </a:r>
          </a:p>
          <a:p>
            <a:pPr marL="0" indent="0">
              <a:lnSpc>
                <a:spcPct val="120000"/>
              </a:lnSpc>
              <a:spcBef>
                <a:spcPts val="600"/>
              </a:spcBef>
              <a:buNone/>
            </a:pPr>
            <a:r>
              <a:rPr lang="en-US" dirty="0" smtClean="0"/>
              <a:t>         </a:t>
            </a:r>
            <a:r>
              <a:rPr lang="mr-IN" dirty="0" smtClean="0"/>
              <a:t>…</a:t>
            </a:r>
            <a:endParaRPr lang="en-US" dirty="0" smtClean="0"/>
          </a:p>
          <a:p>
            <a:pPr marL="0" indent="0">
              <a:lnSpc>
                <a:spcPct val="120000"/>
              </a:lnSpc>
              <a:spcBef>
                <a:spcPts val="600"/>
              </a:spcBef>
              <a:buNone/>
            </a:pPr>
            <a:r>
              <a:rPr lang="en-US" dirty="0" smtClean="0"/>
              <a:t>        = 2</a:t>
            </a:r>
            <a:r>
              <a:rPr lang="en-US" baseline="30000" dirty="0" smtClean="0"/>
              <a:t>k </a:t>
            </a:r>
            <a:r>
              <a:rPr lang="en-US" dirty="0" smtClean="0"/>
              <a:t>T(n/2</a:t>
            </a:r>
            <a:r>
              <a:rPr lang="en-US" baseline="30000" dirty="0" smtClean="0"/>
              <a:t>k</a:t>
            </a:r>
            <a:r>
              <a:rPr lang="en-US" dirty="0" smtClean="0"/>
              <a:t> ) + </a:t>
            </a:r>
            <a:r>
              <a:rPr lang="en-US" dirty="0" err="1" smtClean="0"/>
              <a:t>kn</a:t>
            </a:r>
            <a:r>
              <a:rPr lang="en-US" dirty="0" smtClean="0"/>
              <a:t>   ; T(1) = 1   </a:t>
            </a:r>
          </a:p>
          <a:p>
            <a:pPr marL="0" indent="0">
              <a:lnSpc>
                <a:spcPct val="120000"/>
              </a:lnSpc>
              <a:spcBef>
                <a:spcPts val="600"/>
              </a:spcBef>
              <a:buNone/>
            </a:pPr>
            <a:r>
              <a:rPr lang="en-US" dirty="0" smtClean="0"/>
              <a:t>        n/2</a:t>
            </a:r>
            <a:r>
              <a:rPr lang="en-US" baseline="30000" dirty="0" smtClean="0"/>
              <a:t>k</a:t>
            </a:r>
            <a:r>
              <a:rPr lang="en-US" dirty="0" smtClean="0"/>
              <a:t> = 1 </a:t>
            </a:r>
            <a:r>
              <a:rPr lang="en-US" dirty="0" smtClean="0">
                <a:sym typeface="Wingdings"/>
              </a:rPr>
              <a:t> k = log</a:t>
            </a:r>
            <a:r>
              <a:rPr lang="en-US" baseline="-25000" dirty="0" smtClean="0">
                <a:sym typeface="Wingdings"/>
              </a:rPr>
              <a:t>2</a:t>
            </a:r>
            <a:r>
              <a:rPr lang="en-US" dirty="0" smtClean="0">
                <a:sym typeface="Wingdings"/>
              </a:rPr>
              <a:t>n</a:t>
            </a:r>
            <a:endParaRPr lang="en-US" dirty="0" smtClean="0"/>
          </a:p>
          <a:p>
            <a:pPr>
              <a:lnSpc>
                <a:spcPct val="120000"/>
              </a:lnSpc>
              <a:spcBef>
                <a:spcPts val="600"/>
              </a:spcBef>
            </a:pPr>
            <a:r>
              <a:rPr lang="en-US" dirty="0" smtClean="0"/>
              <a:t>T(n) = 2</a:t>
            </a:r>
            <a:r>
              <a:rPr lang="en-US" baseline="30000" dirty="0" smtClean="0"/>
              <a:t>k </a:t>
            </a:r>
            <a:r>
              <a:rPr lang="en-US" dirty="0"/>
              <a:t>T(n/2</a:t>
            </a:r>
            <a:r>
              <a:rPr lang="en-US" baseline="30000" dirty="0"/>
              <a:t>k</a:t>
            </a:r>
            <a:r>
              <a:rPr lang="en-US" dirty="0"/>
              <a:t> ) + </a:t>
            </a:r>
            <a:r>
              <a:rPr lang="en-US" dirty="0" err="1"/>
              <a:t>kn</a:t>
            </a:r>
            <a:r>
              <a:rPr lang="en-US" dirty="0"/>
              <a:t> </a:t>
            </a:r>
            <a:r>
              <a:rPr lang="en-US" dirty="0" smtClean="0"/>
              <a:t>= 2</a:t>
            </a:r>
            <a:r>
              <a:rPr lang="en-US" baseline="30000" dirty="0" smtClean="0">
                <a:sym typeface="Wingdings"/>
              </a:rPr>
              <a:t>log2n</a:t>
            </a:r>
            <a:r>
              <a:rPr lang="en-US" dirty="0">
                <a:sym typeface="Wingdings"/>
              </a:rPr>
              <a:t> </a:t>
            </a:r>
            <a:r>
              <a:rPr lang="en-US" dirty="0" smtClean="0">
                <a:sym typeface="Wingdings"/>
              </a:rPr>
              <a:t>x T(1) + n log</a:t>
            </a:r>
            <a:r>
              <a:rPr lang="en-US" baseline="-25000" dirty="0" smtClean="0">
                <a:sym typeface="Wingdings"/>
              </a:rPr>
              <a:t>2</a:t>
            </a:r>
            <a:r>
              <a:rPr lang="en-US" dirty="0" smtClean="0">
                <a:sym typeface="Wingdings"/>
              </a:rPr>
              <a:t>n = n + 1 + </a:t>
            </a:r>
            <a:r>
              <a:rPr lang="en-US" dirty="0">
                <a:sym typeface="Wingdings"/>
              </a:rPr>
              <a:t>n </a:t>
            </a:r>
            <a:r>
              <a:rPr lang="en-US" dirty="0" smtClean="0">
                <a:sym typeface="Wingdings"/>
              </a:rPr>
              <a:t>log</a:t>
            </a:r>
            <a:r>
              <a:rPr lang="en-US" baseline="-25000" dirty="0" smtClean="0">
                <a:sym typeface="Wingdings"/>
              </a:rPr>
              <a:t>2</a:t>
            </a:r>
            <a:r>
              <a:rPr lang="en-US" dirty="0" smtClean="0">
                <a:sym typeface="Wingdings"/>
              </a:rPr>
              <a:t>n &lt;= 2x </a:t>
            </a:r>
            <a:r>
              <a:rPr lang="en-US" dirty="0">
                <a:sym typeface="Wingdings"/>
              </a:rPr>
              <a:t>n log</a:t>
            </a:r>
            <a:r>
              <a:rPr lang="en-US" baseline="-25000" dirty="0">
                <a:sym typeface="Wingdings"/>
              </a:rPr>
              <a:t>2</a:t>
            </a:r>
            <a:r>
              <a:rPr lang="en-US" dirty="0">
                <a:sym typeface="Wingdings"/>
              </a:rPr>
              <a:t>n</a:t>
            </a:r>
            <a:r>
              <a:rPr lang="en-US" dirty="0" smtClean="0">
                <a:sym typeface="Wingdings"/>
              </a:rPr>
              <a:t> </a:t>
            </a:r>
            <a:endParaRPr lang="en-US" baseline="30000" dirty="0" smtClean="0"/>
          </a:p>
          <a:p>
            <a:pPr>
              <a:lnSpc>
                <a:spcPct val="120000"/>
              </a:lnSpc>
              <a:spcBef>
                <a:spcPts val="600"/>
              </a:spcBef>
            </a:pPr>
            <a:r>
              <a:rPr lang="en-US" dirty="0" smtClean="0"/>
              <a:t>hence, f(n) &lt;= </a:t>
            </a:r>
            <a:r>
              <a:rPr lang="en-US" dirty="0" err="1" smtClean="0"/>
              <a:t>c.T</a:t>
            </a:r>
            <a:r>
              <a:rPr lang="en-US" dirty="0" smtClean="0"/>
              <a:t>(n); T(n) =  O(nlog</a:t>
            </a:r>
            <a:r>
              <a:rPr lang="en-US" baseline="-25000" dirty="0" smtClean="0"/>
              <a:t>2</a:t>
            </a:r>
            <a:r>
              <a:rPr lang="en-US" dirty="0" smtClean="0"/>
              <a:t>n)</a:t>
            </a:r>
            <a:endParaRPr lang="en-US" dirty="0"/>
          </a:p>
          <a:p>
            <a:pPr>
              <a:lnSpc>
                <a:spcPct val="120000"/>
              </a:lnSpc>
              <a:spcBef>
                <a:spcPts val="600"/>
              </a:spcBef>
            </a:pPr>
            <a:endParaRPr lang="en-US" dirty="0" smtClean="0"/>
          </a:p>
          <a:p>
            <a:pPr>
              <a:lnSpc>
                <a:spcPct val="120000"/>
              </a:lnSpc>
              <a:spcBef>
                <a:spcPts val="600"/>
              </a:spcBef>
            </a:pPr>
            <a:endParaRPr lang="en-US" dirty="0"/>
          </a:p>
        </p:txBody>
      </p:sp>
      <p:sp>
        <p:nvSpPr>
          <p:cNvPr id="4" name="Rectangle 3"/>
          <p:cNvSpPr/>
          <p:nvPr/>
        </p:nvSpPr>
        <p:spPr>
          <a:xfrm>
            <a:off x="3757598" y="1735138"/>
            <a:ext cx="2195473" cy="369332"/>
          </a:xfrm>
          <a:prstGeom prst="rect">
            <a:avLst/>
          </a:prstGeom>
        </p:spPr>
        <p:txBody>
          <a:bodyPr wrap="none">
            <a:spAutoFit/>
          </a:bodyPr>
          <a:lstStyle/>
          <a:p>
            <a:r>
              <a:rPr lang="en-US">
                <a:solidFill>
                  <a:srgbClr val="C00000"/>
                </a:solidFill>
              </a:rPr>
              <a:t>T(n/2) = 2 x T(n/2</a:t>
            </a:r>
            <a:r>
              <a:rPr lang="en-US" baseline="30000">
                <a:solidFill>
                  <a:srgbClr val="C00000"/>
                </a:solidFill>
              </a:rPr>
              <a:t>2</a:t>
            </a:r>
            <a:r>
              <a:rPr lang="en-US">
                <a:solidFill>
                  <a:srgbClr val="C00000"/>
                </a:solidFill>
              </a:rPr>
              <a:t>) </a:t>
            </a:r>
          </a:p>
        </p:txBody>
      </p:sp>
      <p:sp>
        <p:nvSpPr>
          <p:cNvPr id="5" name="Rectangle 4"/>
          <p:cNvSpPr/>
          <p:nvPr/>
        </p:nvSpPr>
        <p:spPr>
          <a:xfrm>
            <a:off x="3757598" y="2111554"/>
            <a:ext cx="2280432" cy="369332"/>
          </a:xfrm>
          <a:prstGeom prst="rect">
            <a:avLst/>
          </a:prstGeom>
        </p:spPr>
        <p:txBody>
          <a:bodyPr wrap="none">
            <a:spAutoFit/>
          </a:bodyPr>
          <a:lstStyle/>
          <a:p>
            <a:r>
              <a:rPr lang="en-US" dirty="0">
                <a:solidFill>
                  <a:srgbClr val="C00000"/>
                </a:solidFill>
              </a:rPr>
              <a:t>T(n/2</a:t>
            </a:r>
            <a:r>
              <a:rPr lang="en-US" baseline="30000" dirty="0">
                <a:solidFill>
                  <a:srgbClr val="C00000"/>
                </a:solidFill>
              </a:rPr>
              <a:t>2</a:t>
            </a:r>
            <a:r>
              <a:rPr lang="en-US" dirty="0">
                <a:solidFill>
                  <a:srgbClr val="C00000"/>
                </a:solidFill>
              </a:rPr>
              <a:t>) = 2 x T(n/2</a:t>
            </a:r>
            <a:r>
              <a:rPr lang="en-US" baseline="30000" dirty="0">
                <a:solidFill>
                  <a:srgbClr val="C00000"/>
                </a:solidFill>
              </a:rPr>
              <a:t>4</a:t>
            </a:r>
            <a:r>
              <a:rPr lang="en-US" dirty="0">
                <a:solidFill>
                  <a:srgbClr val="C00000"/>
                </a:solidFill>
              </a:rPr>
              <a:t>) </a:t>
            </a:r>
          </a:p>
        </p:txBody>
      </p:sp>
      <p:cxnSp>
        <p:nvCxnSpPr>
          <p:cNvPr id="7" name="Straight Arrow Connector 6"/>
          <p:cNvCxnSpPr/>
          <p:nvPr/>
        </p:nvCxnSpPr>
        <p:spPr>
          <a:xfrm>
            <a:off x="1532586" y="5267459"/>
            <a:ext cx="1545465" cy="14166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7911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Quick sort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Arial" charset="0"/>
                <a:ea typeface="Arial" charset="0"/>
                <a:cs typeface="Arial" charset="0"/>
              </a:rPr>
              <a:t>Divide and conquer (Recursively). Recursion will be discussed later.</a:t>
            </a:r>
          </a:p>
          <a:p>
            <a:pPr marL="514350" indent="-514350">
              <a:buFont typeface="+mj-lt"/>
              <a:buAutoNum type="arabicPeriod"/>
            </a:pPr>
            <a:r>
              <a:rPr lang="en-US" dirty="0" smtClean="0">
                <a:latin typeface="Arial" charset="0"/>
                <a:ea typeface="Arial" charset="0"/>
                <a:cs typeface="Arial" charset="0"/>
              </a:rPr>
              <a:t>Choose a pivot value. We take the value of the middle element as pivot value, but it can be any value, which is in range of sorted values, even if it doesn't present in the array. </a:t>
            </a:r>
          </a:p>
          <a:p>
            <a:pPr marL="514350" indent="-514350">
              <a:buFont typeface="+mj-lt"/>
              <a:buAutoNum type="arabicPeriod"/>
            </a:pPr>
            <a:r>
              <a:rPr lang="en-US" dirty="0" smtClean="0">
                <a:latin typeface="Arial" charset="0"/>
                <a:ea typeface="Arial" charset="0"/>
                <a:cs typeface="Arial" charset="0"/>
              </a:rPr>
              <a:t>Partition. Rearrange elements in such a way, that all elements which are lesser than the pivot go to the left part of the array and all elements greater than the pivot, go to the right part of the array. Values equal to the pivot can stay in any part of the array. Notice, that array may be divided in non-equal parts. </a:t>
            </a:r>
          </a:p>
          <a:p>
            <a:pPr marL="514350" indent="-514350">
              <a:buFont typeface="+mj-lt"/>
              <a:buAutoNum type="arabicPeriod"/>
            </a:pPr>
            <a:r>
              <a:rPr lang="en-US" dirty="0" smtClean="0">
                <a:latin typeface="Arial" charset="0"/>
                <a:ea typeface="Arial" charset="0"/>
                <a:cs typeface="Arial" charset="0"/>
              </a:rPr>
              <a:t>Sort both parts. Apply quicksort algorithm recursively to the left and the right parts.</a:t>
            </a:r>
            <a:endParaRPr lang="en-US" dirty="0">
              <a:latin typeface="Arial" charset="0"/>
              <a:ea typeface="Arial" charset="0"/>
              <a:cs typeface="Arial" charset="0"/>
            </a:endParaRPr>
          </a:p>
        </p:txBody>
      </p:sp>
    </p:spTree>
    <p:extLst>
      <p:ext uri="{BB962C8B-B14F-4D97-AF65-F5344CB8AC3E}">
        <p14:creationId xmlns:p14="http://schemas.microsoft.com/office/powerpoint/2010/main" val="7943793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Arial" charset="0"/>
                <a:cs typeface="Arial" charset="0"/>
              </a:rPr>
              <a:t>Quick sort: Divide phase</a:t>
            </a:r>
            <a:endParaRPr lang="en-US" dirty="0">
              <a:latin typeface="Arial" charset="0"/>
              <a:ea typeface="Arial" charset="0"/>
              <a:cs typeface="Arial" charset="0"/>
            </a:endParaRPr>
          </a:p>
        </p:txBody>
      </p:sp>
      <p:sp>
        <p:nvSpPr>
          <p:cNvPr id="3" name="Content Placeholder 2"/>
          <p:cNvSpPr>
            <a:spLocks noGrp="1"/>
          </p:cNvSpPr>
          <p:nvPr>
            <p:ph idx="1"/>
          </p:nvPr>
        </p:nvSpPr>
        <p:spPr>
          <a:xfrm>
            <a:off x="515154" y="1231459"/>
            <a:ext cx="7545433" cy="5036260"/>
          </a:xfrm>
          <a:ln>
            <a:noFill/>
            <a:headEnd type="none"/>
            <a:tailEnd type="triangle"/>
          </a:ln>
        </p:spPr>
        <p:style>
          <a:lnRef idx="2">
            <a:schemeClr val="accent1"/>
          </a:lnRef>
          <a:fillRef idx="0">
            <a:schemeClr val="accent1"/>
          </a:fillRef>
          <a:effectRef idx="1">
            <a:schemeClr val="accent1"/>
          </a:effectRef>
          <a:fontRef idx="minor">
            <a:schemeClr val="tx1"/>
          </a:fontRef>
        </p:style>
        <p:txBody>
          <a:bodyPr>
            <a:noAutofit/>
          </a:bodyPr>
          <a:lstStyle/>
          <a:p>
            <a:pPr marL="0" indent="0">
              <a:spcBef>
                <a:spcPts val="0"/>
              </a:spcBef>
              <a:buNone/>
            </a:pPr>
            <a:r>
              <a:rPr lang="en-US" sz="1800" dirty="0" smtClean="0">
                <a:latin typeface="Arial" charset="0"/>
                <a:ea typeface="Arial" charset="0"/>
                <a:cs typeface="Arial" charset="0"/>
              </a:rPr>
              <a:t>Sort this array using Quick sort: { 1, 12, 5, 26, 7,14, 3,7, 2}</a:t>
            </a:r>
          </a:p>
          <a:p>
            <a:pPr marL="0" indent="0">
              <a:spcBef>
                <a:spcPts val="0"/>
              </a:spcBef>
              <a:buNone/>
            </a:pPr>
            <a:r>
              <a:rPr lang="en-US" sz="1800" dirty="0" smtClean="0">
                <a:latin typeface="Arial" charset="0"/>
                <a:ea typeface="Arial" charset="0"/>
                <a:cs typeface="Arial" charset="0"/>
              </a:rPr>
              <a:t>Pivot’s index = (LB + UB)/2</a:t>
            </a: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r>
              <a:rPr lang="en-US" sz="1800" dirty="0" smtClean="0">
                <a:latin typeface="Arial" charset="0"/>
                <a:ea typeface="Arial" charset="0"/>
                <a:cs typeface="Arial" charset="0"/>
              </a:rPr>
              <a:t>Pivot selection</a:t>
            </a:r>
          </a:p>
          <a:p>
            <a:pPr>
              <a:spcBef>
                <a:spcPts val="0"/>
              </a:spcBef>
              <a:buFont typeface="Arial" charset="0"/>
              <a:buChar char="•"/>
            </a:pPr>
            <a:r>
              <a:rPr lang="en-US" sz="1800" dirty="0">
                <a:latin typeface="Arial" charset="0"/>
                <a:ea typeface="Arial" charset="0"/>
                <a:cs typeface="Arial" charset="0"/>
              </a:rPr>
              <a:t>Middle </a:t>
            </a:r>
            <a:r>
              <a:rPr lang="en-US" sz="1800" dirty="0" smtClean="0">
                <a:latin typeface="Arial" charset="0"/>
                <a:ea typeface="Arial" charset="0"/>
                <a:cs typeface="Arial" charset="0"/>
              </a:rPr>
              <a:t>element</a:t>
            </a:r>
          </a:p>
          <a:p>
            <a:pPr>
              <a:spcBef>
                <a:spcPts val="0"/>
              </a:spcBef>
              <a:buFont typeface="Arial" charset="0"/>
              <a:buChar char="•"/>
            </a:pPr>
            <a:r>
              <a:rPr lang="en-US" sz="1800" dirty="0" smtClean="0">
                <a:latin typeface="Arial" charset="0"/>
                <a:ea typeface="Arial" charset="0"/>
                <a:cs typeface="Arial" charset="0"/>
              </a:rPr>
              <a:t>Randomized pivot, e.g., median of three values of front, middle, tail.</a:t>
            </a:r>
          </a:p>
          <a:p>
            <a:pPr>
              <a:spcBef>
                <a:spcPts val="0"/>
              </a:spcBef>
              <a:buFont typeface="Arial" charset="0"/>
              <a:buChar char="•"/>
            </a:pPr>
            <a:r>
              <a:rPr lang="en-US" sz="1800" dirty="0" smtClean="0">
                <a:latin typeface="Arial" charset="0"/>
                <a:ea typeface="Arial" charset="0"/>
                <a:cs typeface="Arial" charset="0"/>
              </a:rPr>
              <a:t>For larger datasets, the median of more than three potential pivots might be computed.</a:t>
            </a:r>
          </a:p>
        </p:txBody>
      </p:sp>
      <p:sp>
        <p:nvSpPr>
          <p:cNvPr id="4" name="Rectangle 3"/>
          <p:cNvSpPr/>
          <p:nvPr/>
        </p:nvSpPr>
        <p:spPr>
          <a:xfrm>
            <a:off x="3554674" y="1667596"/>
            <a:ext cx="225793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1,12,5,26,7,14,3,7,2</a:t>
            </a:r>
            <a:endParaRPr lang="en-US" dirty="0">
              <a:solidFill>
                <a:schemeClr val="tx1"/>
              </a:solidFill>
              <a:latin typeface="Arial" charset="0"/>
              <a:ea typeface="Arial" charset="0"/>
              <a:cs typeface="Arial" charset="0"/>
            </a:endParaRPr>
          </a:p>
        </p:txBody>
      </p:sp>
      <p:sp>
        <p:nvSpPr>
          <p:cNvPr id="5" name="Rectangle 4"/>
          <p:cNvSpPr/>
          <p:nvPr/>
        </p:nvSpPr>
        <p:spPr>
          <a:xfrm>
            <a:off x="2276405" y="2610718"/>
            <a:ext cx="912422"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1,5,3,2</a:t>
            </a:r>
            <a:endParaRPr lang="en-US" dirty="0">
              <a:solidFill>
                <a:schemeClr val="tx1"/>
              </a:solidFill>
              <a:latin typeface="Arial" charset="0"/>
              <a:ea typeface="Arial" charset="0"/>
              <a:cs typeface="Arial" charset="0"/>
            </a:endParaRPr>
          </a:p>
        </p:txBody>
      </p:sp>
      <p:sp>
        <p:nvSpPr>
          <p:cNvPr id="6" name="Rectangle 5"/>
          <p:cNvSpPr/>
          <p:nvPr/>
        </p:nvSpPr>
        <p:spPr>
          <a:xfrm>
            <a:off x="5269694" y="2639438"/>
            <a:ext cx="1516944"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7,12,26,14,7</a:t>
            </a:r>
            <a:endParaRPr lang="en-US" dirty="0">
              <a:solidFill>
                <a:schemeClr val="tx1"/>
              </a:solidFill>
              <a:latin typeface="Arial" charset="0"/>
              <a:ea typeface="Arial" charset="0"/>
              <a:cs typeface="Arial" charset="0"/>
            </a:endParaRPr>
          </a:p>
        </p:txBody>
      </p:sp>
      <p:sp>
        <p:nvSpPr>
          <p:cNvPr id="7" name="Rectangle 6"/>
          <p:cNvSpPr/>
          <p:nvPr/>
        </p:nvSpPr>
        <p:spPr>
          <a:xfrm>
            <a:off x="4813483" y="3338833"/>
            <a:ext cx="122805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7,12,14,7</a:t>
            </a:r>
            <a:endParaRPr lang="en-US" dirty="0">
              <a:solidFill>
                <a:schemeClr val="tx1"/>
              </a:solidFill>
              <a:latin typeface="Arial" charset="0"/>
              <a:ea typeface="Arial" charset="0"/>
              <a:cs typeface="Arial" charset="0"/>
            </a:endParaRPr>
          </a:p>
        </p:txBody>
      </p:sp>
      <p:sp>
        <p:nvSpPr>
          <p:cNvPr id="8" name="Rectangle 7"/>
          <p:cNvSpPr/>
          <p:nvPr/>
        </p:nvSpPr>
        <p:spPr>
          <a:xfrm>
            <a:off x="6041539" y="1951409"/>
            <a:ext cx="1089286" cy="369332"/>
          </a:xfrm>
          <a:prstGeom prst="rect">
            <a:avLst/>
          </a:prstGeom>
        </p:spPr>
        <p:txBody>
          <a:bodyPr wrap="none">
            <a:spAutoFit/>
          </a:bodyPr>
          <a:lstStyle/>
          <a:p>
            <a:r>
              <a:rPr lang="en-US" dirty="0">
                <a:solidFill>
                  <a:srgbClr val="FF0000"/>
                </a:solidFill>
                <a:latin typeface="Arial" charset="0"/>
                <a:ea typeface="Arial" charset="0"/>
                <a:cs typeface="Arial" charset="0"/>
              </a:rPr>
              <a:t>Pivot = 7</a:t>
            </a:r>
          </a:p>
        </p:txBody>
      </p:sp>
      <p:sp>
        <p:nvSpPr>
          <p:cNvPr id="9" name="Rectangle 8"/>
          <p:cNvSpPr/>
          <p:nvPr/>
        </p:nvSpPr>
        <p:spPr>
          <a:xfrm>
            <a:off x="3188827" y="2610718"/>
            <a:ext cx="1089286" cy="369332"/>
          </a:xfrm>
          <a:prstGeom prst="rect">
            <a:avLst/>
          </a:prstGeom>
        </p:spPr>
        <p:txBody>
          <a:bodyPr wrap="none">
            <a:spAutoFit/>
          </a:bodyPr>
          <a:lstStyle/>
          <a:p>
            <a:r>
              <a:rPr lang="en-US" dirty="0">
                <a:solidFill>
                  <a:srgbClr val="FF0000"/>
                </a:solidFill>
                <a:latin typeface="Arial" charset="0"/>
                <a:ea typeface="Arial" charset="0"/>
                <a:cs typeface="Arial" charset="0"/>
              </a:rPr>
              <a:t>Pivot = </a:t>
            </a:r>
            <a:r>
              <a:rPr lang="en-US" dirty="0" smtClean="0">
                <a:solidFill>
                  <a:srgbClr val="FF0000"/>
                </a:solidFill>
                <a:latin typeface="Arial" charset="0"/>
                <a:ea typeface="Arial" charset="0"/>
                <a:cs typeface="Arial" charset="0"/>
              </a:rPr>
              <a:t>5</a:t>
            </a:r>
            <a:endParaRPr lang="en-US" dirty="0">
              <a:solidFill>
                <a:srgbClr val="FF0000"/>
              </a:solidFill>
              <a:latin typeface="Arial" charset="0"/>
              <a:ea typeface="Arial" charset="0"/>
              <a:cs typeface="Arial" charset="0"/>
            </a:endParaRPr>
          </a:p>
        </p:txBody>
      </p:sp>
      <p:sp>
        <p:nvSpPr>
          <p:cNvPr id="10" name="Rectangle 9"/>
          <p:cNvSpPr/>
          <p:nvPr/>
        </p:nvSpPr>
        <p:spPr>
          <a:xfrm>
            <a:off x="6971301" y="2687360"/>
            <a:ext cx="1217664" cy="369332"/>
          </a:xfrm>
          <a:prstGeom prst="rect">
            <a:avLst/>
          </a:prstGeom>
        </p:spPr>
        <p:txBody>
          <a:bodyPr wrap="none">
            <a:spAutoFit/>
          </a:bodyPr>
          <a:lstStyle/>
          <a:p>
            <a:r>
              <a:rPr lang="en-US" dirty="0">
                <a:solidFill>
                  <a:srgbClr val="FF0000"/>
                </a:solidFill>
                <a:latin typeface="Arial" charset="0"/>
                <a:ea typeface="Arial" charset="0"/>
                <a:cs typeface="Arial" charset="0"/>
              </a:rPr>
              <a:t>Pivot = </a:t>
            </a:r>
            <a:r>
              <a:rPr lang="en-US" dirty="0" smtClean="0">
                <a:solidFill>
                  <a:srgbClr val="FF0000"/>
                </a:solidFill>
                <a:latin typeface="Arial" charset="0"/>
                <a:ea typeface="Arial" charset="0"/>
                <a:cs typeface="Arial" charset="0"/>
              </a:rPr>
              <a:t>26</a:t>
            </a:r>
            <a:endParaRPr lang="en-US" dirty="0">
              <a:solidFill>
                <a:srgbClr val="FF0000"/>
              </a:solidFill>
              <a:latin typeface="Arial" charset="0"/>
              <a:ea typeface="Arial" charset="0"/>
              <a:cs typeface="Arial" charset="0"/>
            </a:endParaRPr>
          </a:p>
        </p:txBody>
      </p:sp>
      <p:sp>
        <p:nvSpPr>
          <p:cNvPr id="11" name="Rectangle 10"/>
          <p:cNvSpPr/>
          <p:nvPr/>
        </p:nvSpPr>
        <p:spPr>
          <a:xfrm>
            <a:off x="7704337" y="3338658"/>
            <a:ext cx="122805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26</a:t>
            </a:r>
            <a:endParaRPr lang="en-US" dirty="0">
              <a:solidFill>
                <a:schemeClr val="tx1"/>
              </a:solidFill>
              <a:latin typeface="Arial" charset="0"/>
              <a:ea typeface="Arial" charset="0"/>
              <a:cs typeface="Arial" charset="0"/>
            </a:endParaRPr>
          </a:p>
        </p:txBody>
      </p:sp>
      <p:sp>
        <p:nvSpPr>
          <p:cNvPr id="12" name="Rectangle 11"/>
          <p:cNvSpPr/>
          <p:nvPr/>
        </p:nvSpPr>
        <p:spPr>
          <a:xfrm>
            <a:off x="1363983" y="3338833"/>
            <a:ext cx="912422" cy="436142"/>
          </a:xfrm>
          <a:prstGeom prst="rect">
            <a:avLst/>
          </a:prstGeom>
          <a:ln>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r>
              <a:rPr lang="en-US" dirty="0" smtClean="0">
                <a:solidFill>
                  <a:schemeClr val="tx1"/>
                </a:solidFill>
                <a:latin typeface="Arial" charset="0"/>
                <a:ea typeface="Arial" charset="0"/>
                <a:cs typeface="Arial" charset="0"/>
              </a:rPr>
              <a:t>1,3,2</a:t>
            </a:r>
            <a:endParaRPr lang="en-US" dirty="0">
              <a:solidFill>
                <a:schemeClr val="tx1"/>
              </a:solidFill>
              <a:latin typeface="Arial" charset="0"/>
              <a:ea typeface="Arial" charset="0"/>
              <a:cs typeface="Arial" charset="0"/>
            </a:endParaRPr>
          </a:p>
        </p:txBody>
      </p:sp>
      <p:sp>
        <p:nvSpPr>
          <p:cNvPr id="13" name="Rectangle 12"/>
          <p:cNvSpPr/>
          <p:nvPr/>
        </p:nvSpPr>
        <p:spPr>
          <a:xfrm>
            <a:off x="2889105" y="3338833"/>
            <a:ext cx="912422"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5</a:t>
            </a:r>
            <a:endParaRPr lang="en-US" dirty="0">
              <a:solidFill>
                <a:schemeClr val="tx1"/>
              </a:solidFill>
              <a:latin typeface="Arial" charset="0"/>
              <a:ea typeface="Arial" charset="0"/>
              <a:cs typeface="Arial" charset="0"/>
            </a:endParaRPr>
          </a:p>
        </p:txBody>
      </p:sp>
      <p:sp>
        <p:nvSpPr>
          <p:cNvPr id="14" name="Rectangle 13"/>
          <p:cNvSpPr/>
          <p:nvPr/>
        </p:nvSpPr>
        <p:spPr>
          <a:xfrm>
            <a:off x="0" y="4004916"/>
            <a:ext cx="1089286" cy="369332"/>
          </a:xfrm>
          <a:prstGeom prst="rect">
            <a:avLst/>
          </a:prstGeom>
        </p:spPr>
        <p:txBody>
          <a:bodyPr wrap="none">
            <a:spAutoFit/>
          </a:bodyPr>
          <a:lstStyle/>
          <a:p>
            <a:r>
              <a:rPr lang="en-US" dirty="0">
                <a:solidFill>
                  <a:srgbClr val="FF0000"/>
                </a:solidFill>
                <a:latin typeface="Arial" charset="0"/>
                <a:ea typeface="Arial" charset="0"/>
                <a:cs typeface="Arial" charset="0"/>
              </a:rPr>
              <a:t>Pivot = 1</a:t>
            </a:r>
          </a:p>
        </p:txBody>
      </p:sp>
      <p:sp>
        <p:nvSpPr>
          <p:cNvPr id="15" name="Rectangle 14"/>
          <p:cNvSpPr/>
          <p:nvPr/>
        </p:nvSpPr>
        <p:spPr>
          <a:xfrm>
            <a:off x="6041539" y="3366328"/>
            <a:ext cx="1217664" cy="369332"/>
          </a:xfrm>
          <a:prstGeom prst="rect">
            <a:avLst/>
          </a:prstGeom>
        </p:spPr>
        <p:txBody>
          <a:bodyPr wrap="none">
            <a:spAutoFit/>
          </a:bodyPr>
          <a:lstStyle/>
          <a:p>
            <a:r>
              <a:rPr lang="en-US" dirty="0">
                <a:solidFill>
                  <a:srgbClr val="FF0000"/>
                </a:solidFill>
                <a:latin typeface="Arial" charset="0"/>
                <a:ea typeface="Arial" charset="0"/>
                <a:cs typeface="Arial" charset="0"/>
              </a:rPr>
              <a:t>Pivot = </a:t>
            </a:r>
            <a:r>
              <a:rPr lang="en-US" dirty="0" smtClean="0">
                <a:solidFill>
                  <a:srgbClr val="FF0000"/>
                </a:solidFill>
                <a:latin typeface="Arial" charset="0"/>
                <a:ea typeface="Arial" charset="0"/>
                <a:cs typeface="Arial" charset="0"/>
              </a:rPr>
              <a:t>12</a:t>
            </a:r>
            <a:endParaRPr lang="en-US" dirty="0">
              <a:solidFill>
                <a:srgbClr val="FF0000"/>
              </a:solidFill>
              <a:latin typeface="Arial" charset="0"/>
              <a:ea typeface="Arial" charset="0"/>
              <a:cs typeface="Arial" charset="0"/>
            </a:endParaRPr>
          </a:p>
        </p:txBody>
      </p:sp>
      <p:sp>
        <p:nvSpPr>
          <p:cNvPr id="16" name="Rectangle 15"/>
          <p:cNvSpPr/>
          <p:nvPr/>
        </p:nvSpPr>
        <p:spPr>
          <a:xfrm>
            <a:off x="4465545" y="4044931"/>
            <a:ext cx="614811"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7,7</a:t>
            </a:r>
            <a:endParaRPr lang="en-US" dirty="0">
              <a:solidFill>
                <a:schemeClr val="tx1"/>
              </a:solidFill>
              <a:latin typeface="Arial" charset="0"/>
              <a:ea typeface="Arial" charset="0"/>
              <a:cs typeface="Arial" charset="0"/>
            </a:endParaRPr>
          </a:p>
        </p:txBody>
      </p:sp>
      <p:sp>
        <p:nvSpPr>
          <p:cNvPr id="17" name="Rectangle 16"/>
          <p:cNvSpPr/>
          <p:nvPr/>
        </p:nvSpPr>
        <p:spPr>
          <a:xfrm>
            <a:off x="5734133" y="4044931"/>
            <a:ext cx="924213"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12,14</a:t>
            </a:r>
            <a:endParaRPr lang="en-US" dirty="0">
              <a:solidFill>
                <a:schemeClr val="tx1"/>
              </a:solidFill>
              <a:latin typeface="Arial" charset="0"/>
              <a:ea typeface="Arial" charset="0"/>
              <a:cs typeface="Arial" charset="0"/>
            </a:endParaRPr>
          </a:p>
        </p:txBody>
      </p:sp>
      <p:sp>
        <p:nvSpPr>
          <p:cNvPr id="18" name="Rectangle 17"/>
          <p:cNvSpPr/>
          <p:nvPr/>
        </p:nvSpPr>
        <p:spPr>
          <a:xfrm>
            <a:off x="1075591" y="4004916"/>
            <a:ext cx="70766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sp>
        <p:nvSpPr>
          <p:cNvPr id="19" name="Rectangle 18"/>
          <p:cNvSpPr/>
          <p:nvPr/>
        </p:nvSpPr>
        <p:spPr>
          <a:xfrm>
            <a:off x="2012633" y="4018890"/>
            <a:ext cx="70766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3</a:t>
            </a:r>
            <a:endParaRPr lang="en-US" dirty="0">
              <a:solidFill>
                <a:schemeClr val="tx1"/>
              </a:solidFill>
              <a:latin typeface="Arial" charset="0"/>
              <a:ea typeface="Arial" charset="0"/>
              <a:cs typeface="Arial" charset="0"/>
            </a:endParaRPr>
          </a:p>
        </p:txBody>
      </p:sp>
      <p:cxnSp>
        <p:nvCxnSpPr>
          <p:cNvPr id="23" name="Straight Connector 22"/>
          <p:cNvCxnSpPr>
            <a:stCxn id="4" idx="2"/>
            <a:endCxn id="5" idx="0"/>
          </p:cNvCxnSpPr>
          <p:nvPr/>
        </p:nvCxnSpPr>
        <p:spPr>
          <a:xfrm flipH="1">
            <a:off x="2732616" y="2103738"/>
            <a:ext cx="1951026" cy="506980"/>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 idx="2"/>
            <a:endCxn id="6" idx="0"/>
          </p:cNvCxnSpPr>
          <p:nvPr/>
        </p:nvCxnSpPr>
        <p:spPr>
          <a:xfrm>
            <a:off x="4683642" y="2103738"/>
            <a:ext cx="1344524" cy="535700"/>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6" idx="2"/>
            <a:endCxn id="11" idx="0"/>
          </p:cNvCxnSpPr>
          <p:nvPr/>
        </p:nvCxnSpPr>
        <p:spPr>
          <a:xfrm>
            <a:off x="6028166" y="3075580"/>
            <a:ext cx="2290199" cy="263078"/>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 idx="2"/>
            <a:endCxn id="7" idx="0"/>
          </p:cNvCxnSpPr>
          <p:nvPr/>
        </p:nvCxnSpPr>
        <p:spPr>
          <a:xfrm flipH="1">
            <a:off x="5427511" y="3075580"/>
            <a:ext cx="600655" cy="263253"/>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5" idx="2"/>
            <a:endCxn id="12" idx="0"/>
          </p:cNvCxnSpPr>
          <p:nvPr/>
        </p:nvCxnSpPr>
        <p:spPr>
          <a:xfrm flipH="1">
            <a:off x="1820194" y="3046860"/>
            <a:ext cx="912422" cy="291973"/>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5" idx="2"/>
            <a:endCxn id="13" idx="0"/>
          </p:cNvCxnSpPr>
          <p:nvPr/>
        </p:nvCxnSpPr>
        <p:spPr>
          <a:xfrm>
            <a:off x="2732616" y="3046860"/>
            <a:ext cx="612700" cy="291973"/>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2" idx="2"/>
            <a:endCxn id="19" idx="0"/>
          </p:cNvCxnSpPr>
          <p:nvPr/>
        </p:nvCxnSpPr>
        <p:spPr>
          <a:xfrm>
            <a:off x="1820194" y="3774975"/>
            <a:ext cx="546272" cy="243915"/>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p:cNvCxnSpPr>
          <p:nvPr/>
        </p:nvCxnSpPr>
        <p:spPr>
          <a:xfrm flipH="1">
            <a:off x="1363983" y="3774975"/>
            <a:ext cx="456211" cy="229941"/>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7" idx="2"/>
            <a:endCxn id="16" idx="0"/>
          </p:cNvCxnSpPr>
          <p:nvPr/>
        </p:nvCxnSpPr>
        <p:spPr>
          <a:xfrm flipH="1">
            <a:off x="4772951" y="3774975"/>
            <a:ext cx="654560" cy="269956"/>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7" idx="2"/>
            <a:endCxn id="17" idx="0"/>
          </p:cNvCxnSpPr>
          <p:nvPr/>
        </p:nvCxnSpPr>
        <p:spPr>
          <a:xfrm>
            <a:off x="5427511" y="3774975"/>
            <a:ext cx="768729" cy="269956"/>
          </a:xfrm>
          <a:prstGeom prst="line">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675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Arial" charset="0"/>
                <a:cs typeface="Arial" charset="0"/>
              </a:rPr>
              <a:t>Quick sort: Merge phase</a:t>
            </a:r>
            <a:endParaRPr lang="en-US" dirty="0">
              <a:latin typeface="Arial" charset="0"/>
              <a:ea typeface="Arial" charset="0"/>
              <a:cs typeface="Arial" charset="0"/>
            </a:endParaRPr>
          </a:p>
        </p:txBody>
      </p:sp>
      <p:sp>
        <p:nvSpPr>
          <p:cNvPr id="3" name="Content Placeholder 2"/>
          <p:cNvSpPr>
            <a:spLocks noGrp="1"/>
          </p:cNvSpPr>
          <p:nvPr>
            <p:ph idx="1"/>
          </p:nvPr>
        </p:nvSpPr>
        <p:spPr>
          <a:xfrm>
            <a:off x="515154" y="1423879"/>
            <a:ext cx="7545433" cy="5036260"/>
          </a:xfrm>
          <a:ln>
            <a:noFill/>
            <a:headEnd type="none"/>
            <a:tailEnd type="triangle"/>
          </a:ln>
        </p:spPr>
        <p:style>
          <a:lnRef idx="2">
            <a:schemeClr val="accent1"/>
          </a:lnRef>
          <a:fillRef idx="0">
            <a:schemeClr val="accent1"/>
          </a:fillRef>
          <a:effectRef idx="1">
            <a:schemeClr val="accent1"/>
          </a:effectRef>
          <a:fontRef idx="minor">
            <a:schemeClr val="tx1"/>
          </a:fontRef>
        </p:style>
        <p:txBody>
          <a:bodyPr>
            <a:noAutofit/>
          </a:bodyPr>
          <a:lstStyle/>
          <a:p>
            <a:pPr marL="0" indent="0">
              <a:spcBef>
                <a:spcPts val="0"/>
              </a:spcBef>
              <a:buNone/>
            </a:pPr>
            <a:r>
              <a:rPr lang="en-US" sz="1800" dirty="0" smtClean="0">
                <a:latin typeface="Arial" charset="0"/>
                <a:ea typeface="Arial" charset="0"/>
                <a:cs typeface="Arial" charset="0"/>
              </a:rPr>
              <a:t>Sort this array using Quick sort: { 1, 12, 5, 26, 7,14, 3,7, 2}</a:t>
            </a:r>
          </a:p>
          <a:p>
            <a:pPr marL="0" indent="0">
              <a:spcBef>
                <a:spcPts val="0"/>
              </a:spcBef>
              <a:buNone/>
            </a:pPr>
            <a:r>
              <a:rPr lang="en-US" sz="1800" dirty="0" smtClean="0">
                <a:latin typeface="Arial" charset="0"/>
                <a:ea typeface="Arial" charset="0"/>
                <a:cs typeface="Arial" charset="0"/>
              </a:rPr>
              <a:t>Pivot’s index = (LB + UB)/2</a:t>
            </a: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smtClean="0">
              <a:latin typeface="Arial" charset="0"/>
              <a:ea typeface="Arial" charset="0"/>
              <a:cs typeface="Arial" charset="0"/>
            </a:endParaRPr>
          </a:p>
          <a:p>
            <a:pPr marL="0" indent="0">
              <a:spcBef>
                <a:spcPts val="0"/>
              </a:spcBef>
              <a:buNone/>
            </a:pPr>
            <a:endParaRPr lang="en-US" sz="1800" dirty="0">
              <a:latin typeface="Arial" charset="0"/>
              <a:ea typeface="Arial" charset="0"/>
              <a:cs typeface="Arial" charset="0"/>
            </a:endParaRPr>
          </a:p>
        </p:txBody>
      </p:sp>
      <p:sp>
        <p:nvSpPr>
          <p:cNvPr id="4" name="Rectangle 3"/>
          <p:cNvSpPr/>
          <p:nvPr/>
        </p:nvSpPr>
        <p:spPr>
          <a:xfrm>
            <a:off x="2501691" y="2283340"/>
            <a:ext cx="4629134"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1,12,5,26,7,14,3,7,2</a:t>
            </a:r>
            <a:r>
              <a:rPr lang="en-US" dirty="0" smtClean="0">
                <a:solidFill>
                  <a:schemeClr val="tx1"/>
                </a:solidFill>
                <a:latin typeface="Arial" charset="0"/>
                <a:ea typeface="Arial" charset="0"/>
                <a:cs typeface="Arial" charset="0"/>
                <a:sym typeface="Wingdings"/>
              </a:rPr>
              <a:t></a:t>
            </a:r>
            <a:r>
              <a:rPr lang="en-US" dirty="0" smtClean="0">
                <a:solidFill>
                  <a:srgbClr val="FF0000"/>
                </a:solidFill>
                <a:latin typeface="Arial" charset="0"/>
                <a:ea typeface="Arial" charset="0"/>
                <a:cs typeface="Arial" charset="0"/>
                <a:sym typeface="Wingdings"/>
              </a:rPr>
              <a:t>1,2,3,5,7,7,12,14,26</a:t>
            </a:r>
            <a:endParaRPr lang="en-US" dirty="0">
              <a:solidFill>
                <a:srgbClr val="FF0000"/>
              </a:solidFill>
              <a:latin typeface="Arial" charset="0"/>
              <a:ea typeface="Arial" charset="0"/>
              <a:cs typeface="Arial" charset="0"/>
            </a:endParaRPr>
          </a:p>
        </p:txBody>
      </p:sp>
      <p:sp>
        <p:nvSpPr>
          <p:cNvPr id="5" name="Rectangle 4"/>
          <p:cNvSpPr/>
          <p:nvPr/>
        </p:nvSpPr>
        <p:spPr>
          <a:xfrm>
            <a:off x="1075591" y="3226462"/>
            <a:ext cx="211323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1,5,3,2 </a:t>
            </a:r>
            <a:r>
              <a:rPr lang="en-US" dirty="0" smtClean="0">
                <a:solidFill>
                  <a:schemeClr val="tx1"/>
                </a:solidFill>
                <a:latin typeface="Arial" charset="0"/>
                <a:ea typeface="Arial" charset="0"/>
                <a:cs typeface="Arial" charset="0"/>
                <a:sym typeface="Wingdings"/>
              </a:rPr>
              <a:t> </a:t>
            </a:r>
            <a:r>
              <a:rPr lang="en-US" dirty="0" smtClean="0">
                <a:solidFill>
                  <a:srgbClr val="FF0000"/>
                </a:solidFill>
                <a:latin typeface="Arial" charset="0"/>
                <a:ea typeface="Arial" charset="0"/>
                <a:cs typeface="Arial" charset="0"/>
                <a:sym typeface="Wingdings"/>
              </a:rPr>
              <a:t>1,2,3,5</a:t>
            </a:r>
            <a:endParaRPr lang="en-US" dirty="0">
              <a:solidFill>
                <a:srgbClr val="FF0000"/>
              </a:solidFill>
              <a:latin typeface="Arial" charset="0"/>
              <a:ea typeface="Arial" charset="0"/>
              <a:cs typeface="Arial" charset="0"/>
            </a:endParaRPr>
          </a:p>
        </p:txBody>
      </p:sp>
      <p:sp>
        <p:nvSpPr>
          <p:cNvPr id="6" name="Rectangle 5"/>
          <p:cNvSpPr/>
          <p:nvPr/>
        </p:nvSpPr>
        <p:spPr>
          <a:xfrm>
            <a:off x="4683642" y="3255182"/>
            <a:ext cx="3086264"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7,12,26,14,7</a:t>
            </a:r>
            <a:r>
              <a:rPr lang="en-US" dirty="0" smtClean="0">
                <a:solidFill>
                  <a:schemeClr val="tx1"/>
                </a:solidFill>
                <a:latin typeface="Arial" charset="0"/>
                <a:ea typeface="Arial" charset="0"/>
                <a:cs typeface="Arial" charset="0"/>
                <a:sym typeface="Wingdings"/>
              </a:rPr>
              <a:t> </a:t>
            </a:r>
            <a:r>
              <a:rPr lang="en-US" dirty="0" smtClean="0">
                <a:solidFill>
                  <a:srgbClr val="FF0000"/>
                </a:solidFill>
                <a:latin typeface="Arial" charset="0"/>
                <a:ea typeface="Arial" charset="0"/>
                <a:cs typeface="Arial" charset="0"/>
                <a:sym typeface="Wingdings"/>
              </a:rPr>
              <a:t>7,7,12,14, 26</a:t>
            </a:r>
            <a:endParaRPr lang="en-US" dirty="0">
              <a:solidFill>
                <a:srgbClr val="FF0000"/>
              </a:solidFill>
              <a:latin typeface="Arial" charset="0"/>
              <a:ea typeface="Arial" charset="0"/>
              <a:cs typeface="Arial" charset="0"/>
            </a:endParaRPr>
          </a:p>
        </p:txBody>
      </p:sp>
      <p:sp>
        <p:nvSpPr>
          <p:cNvPr id="7" name="Rectangle 6"/>
          <p:cNvSpPr/>
          <p:nvPr/>
        </p:nvSpPr>
        <p:spPr>
          <a:xfrm>
            <a:off x="4246459" y="3954577"/>
            <a:ext cx="288436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7,12,14,7</a:t>
            </a:r>
            <a:r>
              <a:rPr lang="en-US" dirty="0" smtClean="0">
                <a:solidFill>
                  <a:srgbClr val="FF0000"/>
                </a:solidFill>
                <a:latin typeface="Arial" charset="0"/>
                <a:ea typeface="Arial" charset="0"/>
                <a:cs typeface="Arial" charset="0"/>
                <a:sym typeface="Wingdings"/>
              </a:rPr>
              <a:t> 7,7,12,14</a:t>
            </a:r>
            <a:endParaRPr lang="en-US" dirty="0">
              <a:solidFill>
                <a:srgbClr val="FF0000"/>
              </a:solidFill>
              <a:latin typeface="Arial" charset="0"/>
              <a:ea typeface="Arial" charset="0"/>
              <a:cs typeface="Arial" charset="0"/>
            </a:endParaRPr>
          </a:p>
        </p:txBody>
      </p:sp>
      <p:sp>
        <p:nvSpPr>
          <p:cNvPr id="11" name="Rectangle 10"/>
          <p:cNvSpPr/>
          <p:nvPr/>
        </p:nvSpPr>
        <p:spPr>
          <a:xfrm>
            <a:off x="7704337" y="3954402"/>
            <a:ext cx="122805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26</a:t>
            </a:r>
            <a:endParaRPr lang="en-US" dirty="0">
              <a:solidFill>
                <a:schemeClr val="tx1"/>
              </a:solidFill>
              <a:latin typeface="Arial" charset="0"/>
              <a:ea typeface="Arial" charset="0"/>
              <a:cs typeface="Arial" charset="0"/>
            </a:endParaRPr>
          </a:p>
        </p:txBody>
      </p:sp>
      <p:sp>
        <p:nvSpPr>
          <p:cNvPr id="12" name="Rectangle 11"/>
          <p:cNvSpPr/>
          <p:nvPr/>
        </p:nvSpPr>
        <p:spPr>
          <a:xfrm>
            <a:off x="654288" y="3954577"/>
            <a:ext cx="1622117" cy="436142"/>
          </a:xfrm>
          <a:prstGeom prst="rect">
            <a:avLst/>
          </a:prstGeom>
          <a:ln>
            <a:solidFill>
              <a:schemeClr val="tx2"/>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r>
              <a:rPr lang="en-US" dirty="0" smtClean="0">
                <a:solidFill>
                  <a:schemeClr val="tx1"/>
                </a:solidFill>
                <a:latin typeface="Arial" charset="0"/>
                <a:ea typeface="Arial" charset="0"/>
                <a:cs typeface="Arial" charset="0"/>
              </a:rPr>
              <a:t>1,3,2</a:t>
            </a:r>
            <a:r>
              <a:rPr lang="en-US" dirty="0" smtClean="0">
                <a:solidFill>
                  <a:schemeClr val="tx1"/>
                </a:solidFill>
                <a:latin typeface="Arial" charset="0"/>
                <a:ea typeface="Arial" charset="0"/>
                <a:cs typeface="Arial" charset="0"/>
                <a:sym typeface="Wingdings"/>
              </a:rPr>
              <a:t> </a:t>
            </a:r>
            <a:r>
              <a:rPr lang="en-US" dirty="0" smtClean="0">
                <a:solidFill>
                  <a:srgbClr val="FF0000"/>
                </a:solidFill>
                <a:latin typeface="Arial" charset="0"/>
                <a:ea typeface="Arial" charset="0"/>
                <a:cs typeface="Arial" charset="0"/>
                <a:sym typeface="Wingdings"/>
              </a:rPr>
              <a:t>1,2,3</a:t>
            </a:r>
            <a:endParaRPr lang="en-US" dirty="0">
              <a:solidFill>
                <a:srgbClr val="FF0000"/>
              </a:solidFill>
              <a:latin typeface="Arial" charset="0"/>
              <a:ea typeface="Arial" charset="0"/>
              <a:cs typeface="Arial" charset="0"/>
            </a:endParaRPr>
          </a:p>
        </p:txBody>
      </p:sp>
      <p:sp>
        <p:nvSpPr>
          <p:cNvPr id="13" name="Rectangle 12"/>
          <p:cNvSpPr/>
          <p:nvPr/>
        </p:nvSpPr>
        <p:spPr>
          <a:xfrm>
            <a:off x="2889105" y="3954577"/>
            <a:ext cx="912422"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5</a:t>
            </a:r>
            <a:endParaRPr lang="en-US" dirty="0">
              <a:solidFill>
                <a:schemeClr val="tx1"/>
              </a:solidFill>
              <a:latin typeface="Arial" charset="0"/>
              <a:ea typeface="Arial" charset="0"/>
              <a:cs typeface="Arial" charset="0"/>
            </a:endParaRPr>
          </a:p>
        </p:txBody>
      </p:sp>
      <p:sp>
        <p:nvSpPr>
          <p:cNvPr id="16" name="Rectangle 15"/>
          <p:cNvSpPr/>
          <p:nvPr/>
        </p:nvSpPr>
        <p:spPr>
          <a:xfrm>
            <a:off x="4465545" y="4660675"/>
            <a:ext cx="614811"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7,7</a:t>
            </a:r>
            <a:endParaRPr lang="en-US" dirty="0">
              <a:solidFill>
                <a:schemeClr val="tx1"/>
              </a:solidFill>
              <a:latin typeface="Arial" charset="0"/>
              <a:ea typeface="Arial" charset="0"/>
              <a:cs typeface="Arial" charset="0"/>
            </a:endParaRPr>
          </a:p>
        </p:txBody>
      </p:sp>
      <p:sp>
        <p:nvSpPr>
          <p:cNvPr id="17" name="Rectangle 16"/>
          <p:cNvSpPr/>
          <p:nvPr/>
        </p:nvSpPr>
        <p:spPr>
          <a:xfrm>
            <a:off x="5734133" y="4660675"/>
            <a:ext cx="924213"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12,14</a:t>
            </a:r>
            <a:endParaRPr lang="en-US" dirty="0">
              <a:solidFill>
                <a:schemeClr val="tx1"/>
              </a:solidFill>
              <a:latin typeface="Arial" charset="0"/>
              <a:ea typeface="Arial" charset="0"/>
              <a:cs typeface="Arial" charset="0"/>
            </a:endParaRPr>
          </a:p>
        </p:txBody>
      </p:sp>
      <p:sp>
        <p:nvSpPr>
          <p:cNvPr id="18" name="Rectangle 17"/>
          <p:cNvSpPr/>
          <p:nvPr/>
        </p:nvSpPr>
        <p:spPr>
          <a:xfrm>
            <a:off x="1075591" y="4620660"/>
            <a:ext cx="70766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sp>
        <p:nvSpPr>
          <p:cNvPr id="19" name="Rectangle 18"/>
          <p:cNvSpPr/>
          <p:nvPr/>
        </p:nvSpPr>
        <p:spPr>
          <a:xfrm>
            <a:off x="2012633" y="4634634"/>
            <a:ext cx="707666" cy="436142"/>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latin typeface="Arial" charset="0"/>
                <a:ea typeface="Arial" charset="0"/>
                <a:cs typeface="Arial" charset="0"/>
              </a:rPr>
              <a:t>3</a:t>
            </a:r>
            <a:endParaRPr lang="en-US" dirty="0">
              <a:solidFill>
                <a:schemeClr val="tx1"/>
              </a:solidFill>
              <a:latin typeface="Arial" charset="0"/>
              <a:ea typeface="Arial" charset="0"/>
              <a:cs typeface="Arial" charset="0"/>
            </a:endParaRPr>
          </a:p>
        </p:txBody>
      </p:sp>
      <p:cxnSp>
        <p:nvCxnSpPr>
          <p:cNvPr id="23" name="Straight Connector 22"/>
          <p:cNvCxnSpPr>
            <a:stCxn id="4" idx="2"/>
            <a:endCxn id="5" idx="0"/>
          </p:cNvCxnSpPr>
          <p:nvPr/>
        </p:nvCxnSpPr>
        <p:spPr>
          <a:xfrm flipH="1">
            <a:off x="2132209" y="2719482"/>
            <a:ext cx="2684049" cy="506980"/>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4" idx="2"/>
            <a:endCxn id="6" idx="0"/>
          </p:cNvCxnSpPr>
          <p:nvPr/>
        </p:nvCxnSpPr>
        <p:spPr>
          <a:xfrm>
            <a:off x="4816258" y="2719482"/>
            <a:ext cx="1410516" cy="535700"/>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stCxn id="6" idx="2"/>
            <a:endCxn id="11" idx="0"/>
          </p:cNvCxnSpPr>
          <p:nvPr/>
        </p:nvCxnSpPr>
        <p:spPr>
          <a:xfrm>
            <a:off x="6226774" y="3691324"/>
            <a:ext cx="2091591" cy="263078"/>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6" idx="2"/>
            <a:endCxn id="7" idx="0"/>
          </p:cNvCxnSpPr>
          <p:nvPr/>
        </p:nvCxnSpPr>
        <p:spPr>
          <a:xfrm flipH="1">
            <a:off x="5688642" y="3691324"/>
            <a:ext cx="538132" cy="263253"/>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a:stCxn id="5" idx="2"/>
            <a:endCxn id="12" idx="0"/>
          </p:cNvCxnSpPr>
          <p:nvPr/>
        </p:nvCxnSpPr>
        <p:spPr>
          <a:xfrm flipH="1">
            <a:off x="1465347" y="3662604"/>
            <a:ext cx="666862" cy="291973"/>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5" idx="2"/>
            <a:endCxn id="13" idx="0"/>
          </p:cNvCxnSpPr>
          <p:nvPr/>
        </p:nvCxnSpPr>
        <p:spPr>
          <a:xfrm>
            <a:off x="2132209" y="3662604"/>
            <a:ext cx="1213107" cy="291973"/>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2" idx="2"/>
            <a:endCxn id="19" idx="0"/>
          </p:cNvCxnSpPr>
          <p:nvPr/>
        </p:nvCxnSpPr>
        <p:spPr>
          <a:xfrm>
            <a:off x="1465347" y="4390719"/>
            <a:ext cx="901119" cy="243915"/>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2" idx="2"/>
          </p:cNvCxnSpPr>
          <p:nvPr/>
        </p:nvCxnSpPr>
        <p:spPr>
          <a:xfrm flipH="1">
            <a:off x="1363985" y="4390719"/>
            <a:ext cx="101362" cy="229941"/>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7" idx="2"/>
            <a:endCxn id="16" idx="0"/>
          </p:cNvCxnSpPr>
          <p:nvPr/>
        </p:nvCxnSpPr>
        <p:spPr>
          <a:xfrm flipH="1">
            <a:off x="4772951" y="4390719"/>
            <a:ext cx="915691" cy="269956"/>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7" idx="2"/>
            <a:endCxn id="17" idx="0"/>
          </p:cNvCxnSpPr>
          <p:nvPr/>
        </p:nvCxnSpPr>
        <p:spPr>
          <a:xfrm>
            <a:off x="5688642" y="4390719"/>
            <a:ext cx="507598" cy="269956"/>
          </a:xfrm>
          <a:prstGeom prst="line">
            <a:avLst/>
          </a:prstGeom>
          <a:ln>
            <a:headEnd type="triangle"/>
            <a:tailEnd type="non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56584" y="2475758"/>
            <a:ext cx="0" cy="26210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0" y="5069629"/>
            <a:ext cx="838954" cy="369332"/>
          </a:xfrm>
          <a:prstGeom prst="rect">
            <a:avLst/>
          </a:prstGeom>
          <a:noFill/>
        </p:spPr>
        <p:txBody>
          <a:bodyPr wrap="none" rtlCol="0">
            <a:spAutoFit/>
          </a:bodyPr>
          <a:lstStyle/>
          <a:p>
            <a:r>
              <a:rPr lang="en-US" dirty="0" smtClean="0">
                <a:latin typeface="Arial"/>
                <a:cs typeface="Arial"/>
              </a:rPr>
              <a:t>Merge</a:t>
            </a:r>
            <a:endParaRPr lang="en-US" dirty="0">
              <a:latin typeface="Arial"/>
              <a:cs typeface="Arial"/>
            </a:endParaRPr>
          </a:p>
        </p:txBody>
      </p:sp>
      <p:sp>
        <p:nvSpPr>
          <p:cNvPr id="8" name="TextBox 7"/>
          <p:cNvSpPr txBox="1"/>
          <p:nvPr/>
        </p:nvSpPr>
        <p:spPr>
          <a:xfrm>
            <a:off x="304530" y="5636629"/>
            <a:ext cx="3300904" cy="646331"/>
          </a:xfrm>
          <a:prstGeom prst="rect">
            <a:avLst/>
          </a:prstGeom>
          <a:noFill/>
        </p:spPr>
        <p:txBody>
          <a:bodyPr wrap="none" rtlCol="0">
            <a:spAutoFit/>
          </a:bodyPr>
          <a:lstStyle/>
          <a:p>
            <a:r>
              <a:rPr lang="en-US" dirty="0" smtClean="0"/>
              <a:t>Balanced partitions: O(nlog</a:t>
            </a:r>
            <a:r>
              <a:rPr lang="en-US" baseline="-25000" dirty="0" smtClean="0"/>
              <a:t>2</a:t>
            </a:r>
            <a:r>
              <a:rPr lang="en-US" dirty="0" smtClean="0"/>
              <a:t>n)</a:t>
            </a:r>
          </a:p>
          <a:p>
            <a:r>
              <a:rPr lang="en-US" dirty="0" smtClean="0"/>
              <a:t>Unbalanced partitions : ((n</a:t>
            </a:r>
            <a:r>
              <a:rPr lang="en-US" baseline="30000" dirty="0" smtClean="0"/>
              <a:t>2</a:t>
            </a:r>
            <a:r>
              <a:rPr lang="en-US" dirty="0" smtClean="0"/>
              <a:t>)</a:t>
            </a:r>
            <a:endParaRPr lang="en-US" dirty="0"/>
          </a:p>
        </p:txBody>
      </p:sp>
      <p:sp>
        <p:nvSpPr>
          <p:cNvPr id="9" name="Rectangle 8"/>
          <p:cNvSpPr/>
          <p:nvPr/>
        </p:nvSpPr>
        <p:spPr>
          <a:xfrm>
            <a:off x="3605434" y="5621682"/>
            <a:ext cx="5538566" cy="923330"/>
          </a:xfrm>
          <a:prstGeom prst="rect">
            <a:avLst/>
          </a:prstGeom>
        </p:spPr>
        <p:txBody>
          <a:bodyPr wrap="square">
            <a:spAutoFit/>
          </a:bodyPr>
          <a:lstStyle/>
          <a:p>
            <a:r>
              <a:rPr lang="en-US" dirty="0">
                <a:hlinkClick r:id="rId3"/>
              </a:rPr>
              <a:t>https://</a:t>
            </a:r>
            <a:r>
              <a:rPr lang="en-US" dirty="0" smtClean="0">
                <a:hlinkClick r:id="rId3"/>
              </a:rPr>
              <a:t>www.khanacademy.org/computing/computer-science/algorithms/quick-sort/a/analysis-of-quicksort</a:t>
            </a:r>
            <a:endParaRPr lang="en-US" dirty="0" smtClean="0"/>
          </a:p>
          <a:p>
            <a:endParaRPr lang="en-US" dirty="0"/>
          </a:p>
        </p:txBody>
      </p:sp>
      <p:sp>
        <p:nvSpPr>
          <p:cNvPr id="10" name="TextBox 9"/>
          <p:cNvSpPr txBox="1"/>
          <p:nvPr/>
        </p:nvSpPr>
        <p:spPr>
          <a:xfrm>
            <a:off x="-23814" y="2050510"/>
            <a:ext cx="1511952" cy="369332"/>
          </a:xfrm>
          <a:prstGeom prst="rect">
            <a:avLst/>
          </a:prstGeom>
          <a:noFill/>
        </p:spPr>
        <p:txBody>
          <a:bodyPr wrap="none" rtlCol="0">
            <a:spAutoFit/>
          </a:bodyPr>
          <a:lstStyle/>
          <a:p>
            <a:r>
              <a:rPr lang="en-US">
                <a:solidFill>
                  <a:srgbClr val="C00000"/>
                </a:solidFill>
              </a:rPr>
              <a:t>k</a:t>
            </a:r>
            <a:r>
              <a:rPr lang="en-US" smtClean="0">
                <a:solidFill>
                  <a:srgbClr val="C00000"/>
                </a:solidFill>
              </a:rPr>
              <a:t> = [log n , n]</a:t>
            </a:r>
            <a:endParaRPr lang="en-US">
              <a:solidFill>
                <a:srgbClr val="C00000"/>
              </a:solidFill>
            </a:endParaRPr>
          </a:p>
        </p:txBody>
      </p:sp>
    </p:spTree>
    <p:extLst>
      <p:ext uri="{BB962C8B-B14F-4D97-AF65-F5344CB8AC3E}">
        <p14:creationId xmlns:p14="http://schemas.microsoft.com/office/powerpoint/2010/main" val="32081370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546" y="503238"/>
            <a:ext cx="8073468" cy="868362"/>
          </a:xfrm>
        </p:spPr>
        <p:txBody>
          <a:bodyPr/>
          <a:lstStyle/>
          <a:p>
            <a:r>
              <a:rPr lang="en-US" dirty="0" smtClean="0">
                <a:latin typeface="Arial" charset="0"/>
                <a:ea typeface="Arial" charset="0"/>
                <a:cs typeface="Arial" charset="0"/>
              </a:rPr>
              <a:t>Recursive Binary Search </a:t>
            </a:r>
            <a:r>
              <a:rPr lang="en-US" dirty="0">
                <a:latin typeface="Arial" charset="0"/>
                <a:ea typeface="Arial" charset="0"/>
                <a:cs typeface="Arial" charset="0"/>
              </a:rPr>
              <a:t>c</a:t>
            </a:r>
            <a:r>
              <a:rPr lang="en-US" dirty="0" smtClean="0">
                <a:latin typeface="Arial" charset="0"/>
                <a:ea typeface="Arial" charset="0"/>
                <a:cs typeface="Arial" charset="0"/>
              </a:rPr>
              <a:t>ont.</a:t>
            </a:r>
            <a:endParaRPr lang="en-US" dirty="0">
              <a:latin typeface="Arial" charset="0"/>
              <a:ea typeface="Arial" charset="0"/>
              <a:cs typeface="Arial" charset="0"/>
            </a:endParaRPr>
          </a:p>
        </p:txBody>
      </p:sp>
      <p:sp>
        <p:nvSpPr>
          <p:cNvPr id="3" name="Content Placeholder 2"/>
          <p:cNvSpPr>
            <a:spLocks noGrp="1"/>
          </p:cNvSpPr>
          <p:nvPr>
            <p:ph idx="1"/>
          </p:nvPr>
        </p:nvSpPr>
        <p:spPr>
          <a:xfrm>
            <a:off x="0" y="1447282"/>
            <a:ext cx="7828768" cy="4056062"/>
          </a:xfrm>
        </p:spPr>
        <p:txBody>
          <a:bodyPr/>
          <a:lstStyle/>
          <a:p>
            <a:r>
              <a:rPr lang="en-US" dirty="0" smtClean="0">
                <a:latin typeface="Arial" charset="0"/>
                <a:ea typeface="Arial" charset="0"/>
                <a:cs typeface="Arial" charset="0"/>
              </a:rPr>
              <a:t>Recursive Implementation:</a:t>
            </a:r>
          </a:p>
          <a:p>
            <a:pPr lvl="1"/>
            <a:r>
              <a:rPr lang="en-US" dirty="0" smtClean="0">
                <a:latin typeface="Arial" charset="0"/>
                <a:ea typeface="Arial" charset="0"/>
                <a:cs typeface="Arial" charset="0"/>
              </a:rPr>
              <a:t>Illegal condition  (low &gt; high)</a:t>
            </a:r>
          </a:p>
          <a:p>
            <a:pPr lvl="1"/>
            <a:r>
              <a:rPr lang="en-US" dirty="0" smtClean="0">
                <a:latin typeface="Arial" charset="0"/>
                <a:ea typeface="Arial" charset="0"/>
                <a:cs typeface="Arial" charset="0"/>
              </a:rPr>
              <a:t>Base case  (data[mid] == target)</a:t>
            </a:r>
          </a:p>
          <a:p>
            <a:pPr lvl="1"/>
            <a:r>
              <a:rPr lang="en-US" dirty="0" smtClean="0">
                <a:latin typeface="Arial" charset="0"/>
                <a:ea typeface="Arial" charset="0"/>
                <a:cs typeface="Arial" charset="0"/>
              </a:rPr>
              <a:t>Recursive case (target&lt;data[mid] OR target&gt;data[mid])</a:t>
            </a:r>
          </a:p>
          <a:p>
            <a:pPr lvl="1"/>
            <a:endParaRPr lang="en-US" dirty="0">
              <a:latin typeface="Arial" charset="0"/>
              <a:ea typeface="Arial" charset="0"/>
              <a:cs typeface="Arial" charset="0"/>
            </a:endParaRPr>
          </a:p>
        </p:txBody>
      </p:sp>
      <p:pic>
        <p:nvPicPr>
          <p:cNvPr id="4" name="Picture 3" descr="Screen Shot 2014-08-14 at 12.02.35 AM.png"/>
          <p:cNvPicPr>
            <a:picLocks noChangeAspect="1"/>
          </p:cNvPicPr>
          <p:nvPr/>
        </p:nvPicPr>
        <p:blipFill rotWithShape="1">
          <a:blip r:embed="rId2" cstate="print">
            <a:extLst>
              <a:ext uri="{28A0092B-C50C-407E-A947-70E740481C1C}">
                <a14:useLocalDpi xmlns:a14="http://schemas.microsoft.com/office/drawing/2010/main" val="0"/>
              </a:ext>
            </a:extLst>
          </a:blip>
          <a:srcRect l="15734" t="21960" r="46582" b="36948"/>
          <a:stretch/>
        </p:blipFill>
        <p:spPr>
          <a:xfrm>
            <a:off x="3206975" y="3217735"/>
            <a:ext cx="5937025" cy="3402005"/>
          </a:xfrm>
          <a:prstGeom prst="rect">
            <a:avLst/>
          </a:prstGeom>
        </p:spPr>
      </p:pic>
      <p:sp>
        <p:nvSpPr>
          <p:cNvPr id="5" name="TextBox 4"/>
          <p:cNvSpPr txBox="1"/>
          <p:nvPr/>
        </p:nvSpPr>
        <p:spPr>
          <a:xfrm>
            <a:off x="0" y="3718679"/>
            <a:ext cx="3382657" cy="2862322"/>
          </a:xfrm>
          <a:prstGeom prst="rect">
            <a:avLst/>
          </a:prstGeom>
          <a:noFill/>
        </p:spPr>
        <p:txBody>
          <a:bodyPr wrap="none" rtlCol="0">
            <a:spAutoFit/>
          </a:bodyPr>
          <a:lstStyle/>
          <a:p>
            <a:r>
              <a:rPr lang="en-US" dirty="0" smtClean="0"/>
              <a:t>T(n) = T(n/2)+c</a:t>
            </a:r>
          </a:p>
          <a:p>
            <a:r>
              <a:rPr lang="en-US" dirty="0" smtClean="0"/>
              <a:t>        = T(n/2</a:t>
            </a:r>
            <a:r>
              <a:rPr lang="en-US" baseline="30000" dirty="0" smtClean="0"/>
              <a:t>2</a:t>
            </a:r>
            <a:r>
              <a:rPr lang="en-US" dirty="0" smtClean="0"/>
              <a:t>)+2c</a:t>
            </a:r>
          </a:p>
          <a:p>
            <a:r>
              <a:rPr lang="en-US" dirty="0"/>
              <a:t> </a:t>
            </a:r>
            <a:r>
              <a:rPr lang="en-US" dirty="0" smtClean="0"/>
              <a:t>       = T(n/2</a:t>
            </a:r>
            <a:r>
              <a:rPr lang="en-US" baseline="30000" dirty="0" smtClean="0"/>
              <a:t>4</a:t>
            </a:r>
            <a:r>
              <a:rPr lang="en-US" dirty="0" smtClean="0"/>
              <a:t>)+3c</a:t>
            </a:r>
            <a:endParaRPr lang="en-US" dirty="0"/>
          </a:p>
          <a:p>
            <a:r>
              <a:rPr lang="en-US" dirty="0"/>
              <a:t> </a:t>
            </a:r>
            <a:r>
              <a:rPr lang="en-US" dirty="0" smtClean="0"/>
              <a:t>       = T(n/2</a:t>
            </a:r>
            <a:r>
              <a:rPr lang="en-US" baseline="30000" dirty="0" smtClean="0"/>
              <a:t>8</a:t>
            </a:r>
            <a:r>
              <a:rPr lang="en-US" dirty="0" smtClean="0"/>
              <a:t>)+4c</a:t>
            </a:r>
          </a:p>
          <a:p>
            <a:r>
              <a:rPr lang="en-US" dirty="0" smtClean="0"/>
              <a:t>        = T(n/2</a:t>
            </a:r>
            <a:r>
              <a:rPr lang="en-US" baseline="30000" dirty="0" smtClean="0"/>
              <a:t>6</a:t>
            </a:r>
            <a:r>
              <a:rPr lang="en-US" dirty="0" smtClean="0"/>
              <a:t>)+5c</a:t>
            </a:r>
          </a:p>
          <a:p>
            <a:r>
              <a:rPr lang="en-US" dirty="0" smtClean="0"/>
              <a:t>    </a:t>
            </a:r>
            <a:r>
              <a:rPr lang="mr-IN" dirty="0" smtClean="0"/>
              <a:t>…</a:t>
            </a:r>
            <a:endParaRPr lang="en-US" dirty="0" smtClean="0"/>
          </a:p>
          <a:p>
            <a:r>
              <a:rPr lang="en-US" dirty="0"/>
              <a:t> </a:t>
            </a:r>
            <a:r>
              <a:rPr lang="en-US" dirty="0" smtClean="0"/>
              <a:t>       = T(1)+kc =T(n/2</a:t>
            </a:r>
            <a:r>
              <a:rPr lang="en-US" baseline="30000" dirty="0" smtClean="0"/>
              <a:t>k</a:t>
            </a:r>
            <a:r>
              <a:rPr lang="en-US" dirty="0" smtClean="0"/>
              <a:t>)+kc</a:t>
            </a:r>
          </a:p>
          <a:p>
            <a:r>
              <a:rPr lang="en-US" dirty="0" smtClean="0"/>
              <a:t>T(1) = 1 ;  n/2</a:t>
            </a:r>
            <a:r>
              <a:rPr lang="en-US" baseline="30000" dirty="0" smtClean="0"/>
              <a:t>k</a:t>
            </a:r>
            <a:r>
              <a:rPr lang="en-US" dirty="0" smtClean="0"/>
              <a:t> = 1 </a:t>
            </a:r>
            <a:r>
              <a:rPr lang="en-US" dirty="0" smtClean="0">
                <a:sym typeface="Wingdings"/>
              </a:rPr>
              <a:t> k = log</a:t>
            </a:r>
            <a:r>
              <a:rPr lang="en-US" baseline="-25000" dirty="0" smtClean="0">
                <a:sym typeface="Wingdings"/>
              </a:rPr>
              <a:t>2</a:t>
            </a:r>
            <a:r>
              <a:rPr lang="en-US" dirty="0" smtClean="0">
                <a:sym typeface="Wingdings"/>
              </a:rPr>
              <a:t>n </a:t>
            </a:r>
            <a:endParaRPr lang="en-US" dirty="0">
              <a:sym typeface="Wingdings"/>
            </a:endParaRPr>
          </a:p>
          <a:p>
            <a:r>
              <a:rPr lang="en-US" dirty="0" smtClean="0">
                <a:sym typeface="Wingdings"/>
              </a:rPr>
              <a:t>f(n) &lt;= T(n); T(n) = O(log</a:t>
            </a:r>
            <a:r>
              <a:rPr lang="en-US" baseline="-25000" dirty="0" smtClean="0">
                <a:sym typeface="Wingdings"/>
              </a:rPr>
              <a:t>2</a:t>
            </a:r>
            <a:r>
              <a:rPr lang="en-US" dirty="0" smtClean="0">
                <a:sym typeface="Wingdings"/>
              </a:rPr>
              <a:t>n)</a:t>
            </a:r>
            <a:endParaRPr lang="en-US" dirty="0"/>
          </a:p>
          <a:p>
            <a:endParaRPr lang="en-US" dirty="0"/>
          </a:p>
        </p:txBody>
      </p:sp>
      <p:sp>
        <p:nvSpPr>
          <p:cNvPr id="6" name="Rectangle 5"/>
          <p:cNvSpPr/>
          <p:nvPr/>
        </p:nvSpPr>
        <p:spPr>
          <a:xfrm>
            <a:off x="1466085" y="3475313"/>
            <a:ext cx="2009524" cy="369332"/>
          </a:xfrm>
          <a:prstGeom prst="rect">
            <a:avLst/>
          </a:prstGeom>
        </p:spPr>
        <p:txBody>
          <a:bodyPr wrap="none">
            <a:spAutoFit/>
          </a:bodyPr>
          <a:lstStyle/>
          <a:p>
            <a:r>
              <a:rPr lang="en-US">
                <a:solidFill>
                  <a:srgbClr val="C00000"/>
                </a:solidFill>
              </a:rPr>
              <a:t>T(n/2) = </a:t>
            </a:r>
            <a:r>
              <a:rPr lang="en-US">
                <a:solidFill>
                  <a:srgbClr val="C00000"/>
                </a:solidFill>
              </a:rPr>
              <a:t>T(n/2</a:t>
            </a:r>
            <a:r>
              <a:rPr lang="en-US" baseline="30000">
                <a:solidFill>
                  <a:srgbClr val="C00000"/>
                </a:solidFill>
              </a:rPr>
              <a:t>2</a:t>
            </a:r>
            <a:r>
              <a:rPr lang="en-US" smtClean="0">
                <a:solidFill>
                  <a:srgbClr val="C00000"/>
                </a:solidFill>
              </a:rPr>
              <a:t>)+c</a:t>
            </a:r>
            <a:endParaRPr lang="en-US" dirty="0">
              <a:solidFill>
                <a:srgbClr val="C00000"/>
              </a:solidFill>
            </a:endParaRPr>
          </a:p>
        </p:txBody>
      </p:sp>
    </p:spTree>
    <p:extLst>
      <p:ext uri="{BB962C8B-B14F-4D97-AF65-F5344CB8AC3E}">
        <p14:creationId xmlns:p14="http://schemas.microsoft.com/office/powerpoint/2010/main" val="1507923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3200" smtClean="0">
                <a:latin typeface="Arial" charset="0"/>
                <a:ea typeface="Arial" charset="0"/>
                <a:cs typeface="Arial" charset="0"/>
              </a:rPr>
              <a:t>Time Complexity of Factorial Function</a:t>
            </a:r>
            <a:endParaRPr lang="en-US" sz="3200" dirty="0">
              <a:latin typeface="Arial" charset="0"/>
              <a:ea typeface="Arial" charset="0"/>
              <a:cs typeface="Arial" charset="0"/>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Arial" charset="0"/>
                <a:ea typeface="Arial" charset="0"/>
                <a:cs typeface="Arial" charset="0"/>
              </a:rPr>
              <a:t>f(factorial(n)) = O(n)</a:t>
            </a:r>
          </a:p>
          <a:p>
            <a:r>
              <a:rPr lang="en-US" dirty="0" smtClean="0">
                <a:latin typeface="Arial" charset="0"/>
                <a:ea typeface="Arial" charset="0"/>
                <a:cs typeface="Arial" charset="0"/>
              </a:rPr>
              <a:t>T(n) = T(n-1) +c</a:t>
            </a:r>
          </a:p>
          <a:p>
            <a:r>
              <a:rPr lang="en-US" dirty="0" smtClean="0">
                <a:latin typeface="Arial" charset="0"/>
                <a:ea typeface="Arial" charset="0"/>
                <a:cs typeface="Arial" charset="0"/>
              </a:rPr>
              <a:t>        = T(n-2) +2c</a:t>
            </a:r>
          </a:p>
          <a:p>
            <a:r>
              <a:rPr lang="en-US" dirty="0">
                <a:latin typeface="Arial" charset="0"/>
                <a:ea typeface="Arial" charset="0"/>
                <a:cs typeface="Arial" charset="0"/>
              </a:rPr>
              <a:t> </a:t>
            </a:r>
            <a:r>
              <a:rPr lang="en-US" dirty="0" smtClean="0">
                <a:latin typeface="Arial" charset="0"/>
                <a:ea typeface="Arial" charset="0"/>
                <a:cs typeface="Arial" charset="0"/>
              </a:rPr>
              <a:t>       = T(n-3)+3c</a:t>
            </a:r>
          </a:p>
          <a:p>
            <a:r>
              <a:rPr lang="en-US" dirty="0" smtClean="0">
                <a:latin typeface="Arial" charset="0"/>
                <a:ea typeface="Arial" charset="0"/>
                <a:cs typeface="Arial" charset="0"/>
              </a:rPr>
              <a:t>         </a:t>
            </a:r>
            <a:r>
              <a:rPr lang="mr-IN" dirty="0" smtClean="0">
                <a:latin typeface="Arial" charset="0"/>
                <a:ea typeface="Arial" charset="0"/>
                <a:cs typeface="Arial" charset="0"/>
              </a:rPr>
              <a:t>…</a:t>
            </a:r>
            <a:endParaRPr lang="en-US" dirty="0" smtClean="0">
              <a:latin typeface="Arial" charset="0"/>
              <a:ea typeface="Arial" charset="0"/>
              <a:cs typeface="Arial" charset="0"/>
            </a:endParaRPr>
          </a:p>
          <a:p>
            <a:r>
              <a:rPr lang="en-US" dirty="0" smtClean="0">
                <a:latin typeface="Arial" charset="0"/>
                <a:ea typeface="Arial" charset="0"/>
                <a:cs typeface="Arial" charset="0"/>
              </a:rPr>
              <a:t>         = T(n-(k-1)) + (k-1)xc </a:t>
            </a:r>
          </a:p>
          <a:p>
            <a:r>
              <a:rPr lang="en-US" dirty="0" smtClean="0">
                <a:latin typeface="Arial" charset="0"/>
                <a:ea typeface="Arial" charset="0"/>
                <a:cs typeface="Arial" charset="0"/>
              </a:rPr>
              <a:t>         = T(0) + </a:t>
            </a:r>
            <a:r>
              <a:rPr lang="en-US" dirty="0" err="1" smtClean="0">
                <a:latin typeface="Arial" charset="0"/>
                <a:ea typeface="Arial" charset="0"/>
                <a:cs typeface="Arial" charset="0"/>
              </a:rPr>
              <a:t>c.k</a:t>
            </a:r>
            <a:r>
              <a:rPr lang="en-US" dirty="0" smtClean="0">
                <a:latin typeface="Arial" charset="0"/>
                <a:ea typeface="Arial" charset="0"/>
                <a:cs typeface="Arial" charset="0"/>
              </a:rPr>
              <a:t>  = c. n</a:t>
            </a:r>
            <a:endParaRPr lang="en-US" dirty="0">
              <a:latin typeface="Arial" charset="0"/>
              <a:ea typeface="Arial" charset="0"/>
              <a:cs typeface="Arial" charset="0"/>
            </a:endParaRPr>
          </a:p>
          <a:p>
            <a:r>
              <a:rPr lang="en-US" dirty="0" smtClean="0">
                <a:latin typeface="Arial" charset="0"/>
                <a:ea typeface="Arial" charset="0"/>
                <a:cs typeface="Arial" charset="0"/>
              </a:rPr>
              <a:t>T(0)</a:t>
            </a:r>
            <a:r>
              <a:rPr lang="en-US" dirty="0" smtClean="0">
                <a:latin typeface="Arial" charset="0"/>
                <a:ea typeface="Arial" charset="0"/>
                <a:cs typeface="Arial" charset="0"/>
              </a:rPr>
              <a:t> = 1  </a:t>
            </a:r>
            <a:r>
              <a:rPr lang="en-US" dirty="0" smtClean="0">
                <a:latin typeface="Arial" charset="0"/>
                <a:ea typeface="Arial" charset="0"/>
                <a:cs typeface="Arial" charset="0"/>
                <a:sym typeface="Wingdings"/>
              </a:rPr>
              <a:t>k=n  f(n) &lt;= </a:t>
            </a:r>
            <a:r>
              <a:rPr lang="en-US" dirty="0" err="1" smtClean="0">
                <a:latin typeface="Arial" charset="0"/>
                <a:ea typeface="Arial" charset="0"/>
                <a:cs typeface="Arial" charset="0"/>
                <a:sym typeface="Wingdings"/>
              </a:rPr>
              <a:t>c.T</a:t>
            </a:r>
            <a:r>
              <a:rPr lang="en-US" dirty="0" smtClean="0">
                <a:latin typeface="Arial" charset="0"/>
                <a:ea typeface="Arial" charset="0"/>
                <a:cs typeface="Arial" charset="0"/>
                <a:sym typeface="Wingdings"/>
              </a:rPr>
              <a:t>(n) ; T(n) = O(n) </a:t>
            </a:r>
            <a:endParaRPr lang="en-US" dirty="0">
              <a:latin typeface="Arial" charset="0"/>
              <a:ea typeface="Arial" charset="0"/>
              <a:cs typeface="Arial" charset="0"/>
            </a:endParaRPr>
          </a:p>
        </p:txBody>
      </p:sp>
      <p:pic>
        <p:nvPicPr>
          <p:cNvPr id="5" name="Picture 4" descr="Screen Shot 2014-08-13 at 6.49.03 PM.png"/>
          <p:cNvPicPr>
            <a:picLocks noChangeAspect="1"/>
          </p:cNvPicPr>
          <p:nvPr/>
        </p:nvPicPr>
        <p:blipFill rotWithShape="1">
          <a:blip r:embed="rId2" cstate="print">
            <a:extLst>
              <a:ext uri="{28A0092B-C50C-407E-A947-70E740481C1C}">
                <a14:useLocalDpi xmlns:a14="http://schemas.microsoft.com/office/drawing/2010/main" val="0"/>
              </a:ext>
            </a:extLst>
          </a:blip>
          <a:srcRect l="32827" t="34908" r="53770" b="44719"/>
          <a:stretch/>
        </p:blipFill>
        <p:spPr>
          <a:xfrm>
            <a:off x="5338698" y="1752600"/>
            <a:ext cx="3348102" cy="2862753"/>
          </a:xfrm>
          <a:prstGeom prst="rect">
            <a:avLst/>
          </a:prstGeom>
        </p:spPr>
      </p:pic>
      <p:sp>
        <p:nvSpPr>
          <p:cNvPr id="4" name="Rectangle 3"/>
          <p:cNvSpPr/>
          <p:nvPr/>
        </p:nvSpPr>
        <p:spPr>
          <a:xfrm>
            <a:off x="6672466" y="4794225"/>
            <a:ext cx="2014334" cy="369332"/>
          </a:xfrm>
          <a:prstGeom prst="rect">
            <a:avLst/>
          </a:prstGeom>
        </p:spPr>
        <p:txBody>
          <a:bodyPr wrap="none">
            <a:spAutoFit/>
          </a:bodyPr>
          <a:lstStyle/>
          <a:p>
            <a:r>
              <a:rPr lang="en-US">
                <a:solidFill>
                  <a:srgbClr val="C00000"/>
                </a:solidFill>
                <a:latin typeface="Arial" charset="0"/>
                <a:ea typeface="Arial" charset="0"/>
                <a:cs typeface="Arial" charset="0"/>
              </a:rPr>
              <a:t>T(n-1) = T(n-2) +c</a:t>
            </a:r>
            <a:endParaRPr lang="en-US" dirty="0">
              <a:solidFill>
                <a:srgbClr val="C00000"/>
              </a:solidFill>
              <a:latin typeface="Arial" charset="0"/>
              <a:ea typeface="Arial" charset="0"/>
              <a:cs typeface="Arial" charset="0"/>
            </a:endParaRPr>
          </a:p>
        </p:txBody>
      </p:sp>
      <p:sp>
        <p:nvSpPr>
          <p:cNvPr id="6" name="Rectangle 5"/>
          <p:cNvSpPr/>
          <p:nvPr/>
        </p:nvSpPr>
        <p:spPr>
          <a:xfrm>
            <a:off x="6672466" y="5157763"/>
            <a:ext cx="1950214" cy="369332"/>
          </a:xfrm>
          <a:prstGeom prst="rect">
            <a:avLst/>
          </a:prstGeom>
        </p:spPr>
        <p:txBody>
          <a:bodyPr wrap="none">
            <a:spAutoFit/>
          </a:bodyPr>
          <a:lstStyle/>
          <a:p>
            <a:r>
              <a:rPr lang="en-US" dirty="0">
                <a:solidFill>
                  <a:srgbClr val="C00000"/>
                </a:solidFill>
                <a:latin typeface="Arial" charset="0"/>
                <a:ea typeface="Arial" charset="0"/>
                <a:cs typeface="Arial" charset="0"/>
              </a:rPr>
              <a:t>T(n-2) = T(n-3)+c</a:t>
            </a:r>
          </a:p>
        </p:txBody>
      </p:sp>
    </p:spTree>
    <p:extLst>
      <p:ext uri="{BB962C8B-B14F-4D97-AF65-F5344CB8AC3E}">
        <p14:creationId xmlns:p14="http://schemas.microsoft.com/office/powerpoint/2010/main" val="25579788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More Examples cont</a:t>
            </a:r>
            <a:r>
              <a:rPr lang="en-US" dirty="0">
                <a:latin typeface="Arial" charset="0"/>
                <a:ea typeface="Arial" charset="0"/>
                <a:cs typeface="Arial" charset="0"/>
              </a:rPr>
              <a:t>.</a:t>
            </a:r>
          </a:p>
        </p:txBody>
      </p:sp>
      <p:sp>
        <p:nvSpPr>
          <p:cNvPr id="3" name="Content Placeholder 2"/>
          <p:cNvSpPr>
            <a:spLocks noGrp="1"/>
          </p:cNvSpPr>
          <p:nvPr>
            <p:ph idx="1"/>
          </p:nvPr>
        </p:nvSpPr>
        <p:spPr/>
        <p:txBody>
          <a:bodyPr/>
          <a:lstStyle/>
          <a:p>
            <a:r>
              <a:rPr lang="en-US" dirty="0">
                <a:latin typeface="Arial" charset="0"/>
                <a:ea typeface="Arial" charset="0"/>
                <a:cs typeface="Arial" charset="0"/>
              </a:rPr>
              <a:t>R</a:t>
            </a:r>
            <a:r>
              <a:rPr lang="en-US" dirty="0" smtClean="0">
                <a:latin typeface="Arial" charset="0"/>
                <a:ea typeface="Arial" charset="0"/>
                <a:cs typeface="Arial" charset="0"/>
              </a:rPr>
              <a:t>eversing a sequence </a:t>
            </a:r>
            <a:r>
              <a:rPr lang="en-US" dirty="0" smtClean="0">
                <a:latin typeface="Arial" charset="0"/>
                <a:ea typeface="Arial" charset="0"/>
                <a:cs typeface="Arial" charset="0"/>
                <a:sym typeface="Wingdings"/>
              </a:rPr>
              <a:t> </a:t>
            </a:r>
            <a:r>
              <a:rPr lang="en-US" dirty="0" smtClean="0">
                <a:latin typeface="Arial" charset="0"/>
                <a:ea typeface="Arial" charset="0"/>
                <a:cs typeface="Arial" charset="0"/>
              </a:rPr>
              <a:t>5,4,3,2,1</a:t>
            </a:r>
          </a:p>
        </p:txBody>
      </p:sp>
      <p:pic>
        <p:nvPicPr>
          <p:cNvPr id="4" name="Picture 3" descr="Screen Shot 2014-08-17 at 7.13.16 PM.png"/>
          <p:cNvPicPr>
            <a:picLocks noChangeAspect="1"/>
          </p:cNvPicPr>
          <p:nvPr/>
        </p:nvPicPr>
        <p:blipFill rotWithShape="1">
          <a:blip r:embed="rId3" cstate="print">
            <a:extLst>
              <a:ext uri="{28A0092B-C50C-407E-A947-70E740481C1C}">
                <a14:useLocalDpi xmlns:a14="http://schemas.microsoft.com/office/drawing/2010/main" val="0"/>
              </a:ext>
            </a:extLst>
          </a:blip>
          <a:srcRect l="47968" t="43282" r="16091" b="26679"/>
          <a:stretch/>
        </p:blipFill>
        <p:spPr>
          <a:xfrm>
            <a:off x="4095720" y="2627290"/>
            <a:ext cx="4824988" cy="2268456"/>
          </a:xfrm>
          <a:prstGeom prst="rect">
            <a:avLst/>
          </a:prstGeom>
        </p:spPr>
      </p:pic>
      <p:sp>
        <p:nvSpPr>
          <p:cNvPr id="5" name="TextBox 4"/>
          <p:cNvSpPr txBox="1"/>
          <p:nvPr/>
        </p:nvSpPr>
        <p:spPr>
          <a:xfrm>
            <a:off x="367640" y="5009423"/>
            <a:ext cx="4147417" cy="1477328"/>
          </a:xfrm>
          <a:prstGeom prst="rect">
            <a:avLst/>
          </a:prstGeom>
          <a:noFill/>
        </p:spPr>
        <p:txBody>
          <a:bodyPr wrap="none" rtlCol="0">
            <a:spAutoFit/>
          </a:bodyPr>
          <a:lstStyle/>
          <a:p>
            <a:r>
              <a:rPr lang="en-US" dirty="0" err="1">
                <a:latin typeface="Arial" charset="0"/>
                <a:ea typeface="Arial" charset="0"/>
                <a:cs typeface="Arial" charset="0"/>
              </a:rPr>
              <a:t>i</a:t>
            </a:r>
            <a:r>
              <a:rPr lang="en-US" dirty="0" err="1" smtClean="0">
                <a:latin typeface="Arial" charset="0"/>
                <a:ea typeface="Arial" charset="0"/>
                <a:cs typeface="Arial" charset="0"/>
              </a:rPr>
              <a:t>nt</a:t>
            </a:r>
            <a:r>
              <a:rPr lang="en-US" dirty="0" smtClean="0">
                <a:latin typeface="Arial" charset="0"/>
                <a:ea typeface="Arial" charset="0"/>
                <a:cs typeface="Arial" charset="0"/>
              </a:rPr>
              <a:t>[] reverse(</a:t>
            </a:r>
            <a:r>
              <a:rPr lang="en-US" dirty="0" err="1" smtClean="0">
                <a:latin typeface="Arial" charset="0"/>
                <a:ea typeface="Arial" charset="0"/>
                <a:cs typeface="Arial" charset="0"/>
              </a:rPr>
              <a:t>int</a:t>
            </a:r>
            <a:r>
              <a:rPr lang="en-US" dirty="0" smtClean="0">
                <a:latin typeface="Arial" charset="0"/>
                <a:ea typeface="Arial" charset="0"/>
                <a:cs typeface="Arial" charset="0"/>
              </a:rPr>
              <a:t>[] data, </a:t>
            </a:r>
            <a:r>
              <a:rPr lang="en-US" dirty="0" err="1" smtClean="0">
                <a:latin typeface="Arial" charset="0"/>
                <a:ea typeface="Arial" charset="0"/>
                <a:cs typeface="Arial" charset="0"/>
              </a:rPr>
              <a:t>int</a:t>
            </a:r>
            <a:r>
              <a:rPr lang="en-US" dirty="0" smtClean="0">
                <a:latin typeface="Arial" charset="0"/>
                <a:ea typeface="Arial" charset="0"/>
                <a:cs typeface="Arial" charset="0"/>
              </a:rPr>
              <a:t> low, </a:t>
            </a:r>
            <a:r>
              <a:rPr lang="en-US" dirty="0" err="1" smtClean="0">
                <a:latin typeface="Arial" charset="0"/>
                <a:ea typeface="Arial" charset="0"/>
                <a:cs typeface="Arial" charset="0"/>
              </a:rPr>
              <a:t>int</a:t>
            </a:r>
            <a:r>
              <a:rPr lang="en-US" dirty="0" smtClean="0">
                <a:latin typeface="Arial" charset="0"/>
                <a:ea typeface="Arial" charset="0"/>
                <a:cs typeface="Arial" charset="0"/>
              </a:rPr>
              <a:t> high){</a:t>
            </a:r>
          </a:p>
          <a:p>
            <a:r>
              <a:rPr lang="en-US" dirty="0" smtClean="0">
                <a:latin typeface="Arial" charset="0"/>
                <a:ea typeface="Arial" charset="0"/>
                <a:cs typeface="Arial" charset="0"/>
              </a:rPr>
              <a:t>	if(low&gt;high) return data; </a:t>
            </a:r>
            <a:endParaRPr lang="en-US" dirty="0">
              <a:latin typeface="Arial" charset="0"/>
              <a:ea typeface="Arial" charset="0"/>
              <a:cs typeface="Arial" charset="0"/>
            </a:endParaRPr>
          </a:p>
          <a:p>
            <a:r>
              <a:rPr lang="en-US" dirty="0" smtClean="0">
                <a:latin typeface="Arial" charset="0"/>
                <a:ea typeface="Arial" charset="0"/>
                <a:cs typeface="Arial" charset="0"/>
              </a:rPr>
              <a:t>	swap(data[low],data[high]);</a:t>
            </a:r>
          </a:p>
          <a:p>
            <a:r>
              <a:rPr lang="en-US" dirty="0">
                <a:latin typeface="Arial" charset="0"/>
                <a:ea typeface="Arial" charset="0"/>
                <a:cs typeface="Arial" charset="0"/>
              </a:rPr>
              <a:t>	</a:t>
            </a:r>
            <a:r>
              <a:rPr lang="en-US" dirty="0" smtClean="0">
                <a:latin typeface="Arial" charset="0"/>
                <a:ea typeface="Arial" charset="0"/>
                <a:cs typeface="Arial" charset="0"/>
              </a:rPr>
              <a:t>return reverse(data, ++low,--high);</a:t>
            </a:r>
          </a:p>
          <a:p>
            <a:r>
              <a:rPr lang="en-US" dirty="0">
                <a:latin typeface="Arial" charset="0"/>
                <a:ea typeface="Arial" charset="0"/>
                <a:cs typeface="Arial" charset="0"/>
              </a:rPr>
              <a:t>}</a:t>
            </a:r>
            <a:endParaRPr lang="en-US" dirty="0" smtClean="0">
              <a:latin typeface="Arial" charset="0"/>
              <a:ea typeface="Arial" charset="0"/>
              <a:cs typeface="Arial" charset="0"/>
            </a:endParaRPr>
          </a:p>
        </p:txBody>
      </p:sp>
      <p:sp>
        <p:nvSpPr>
          <p:cNvPr id="6" name="TextBox 5"/>
          <p:cNvSpPr txBox="1"/>
          <p:nvPr/>
        </p:nvSpPr>
        <p:spPr>
          <a:xfrm>
            <a:off x="489397" y="2337561"/>
            <a:ext cx="3181320" cy="2308324"/>
          </a:xfrm>
          <a:prstGeom prst="rect">
            <a:avLst/>
          </a:prstGeom>
          <a:noFill/>
        </p:spPr>
        <p:txBody>
          <a:bodyPr wrap="none" rtlCol="0">
            <a:spAutoFit/>
          </a:bodyPr>
          <a:lstStyle/>
          <a:p>
            <a:r>
              <a:rPr lang="en-US" dirty="0" smtClean="0"/>
              <a:t>T(n) = 3 + T(n-2)</a:t>
            </a:r>
          </a:p>
          <a:p>
            <a:r>
              <a:rPr lang="en-US" dirty="0"/>
              <a:t> </a:t>
            </a:r>
            <a:r>
              <a:rPr lang="en-US" dirty="0" smtClean="0"/>
              <a:t>       = 2x3 + T(n-4)</a:t>
            </a:r>
          </a:p>
          <a:p>
            <a:r>
              <a:rPr lang="en-US" dirty="0"/>
              <a:t> </a:t>
            </a:r>
            <a:r>
              <a:rPr lang="en-US" dirty="0" smtClean="0"/>
              <a:t>       = 3x3 + T(n-6)</a:t>
            </a:r>
          </a:p>
          <a:p>
            <a:r>
              <a:rPr lang="en-US" dirty="0"/>
              <a:t> </a:t>
            </a:r>
            <a:r>
              <a:rPr lang="en-US" dirty="0" smtClean="0"/>
              <a:t>       </a:t>
            </a:r>
            <a:r>
              <a:rPr lang="mr-IN" dirty="0" smtClean="0"/>
              <a:t>…</a:t>
            </a:r>
            <a:endParaRPr lang="en-US" dirty="0" smtClean="0"/>
          </a:p>
          <a:p>
            <a:r>
              <a:rPr lang="en-US" dirty="0"/>
              <a:t> </a:t>
            </a:r>
            <a:r>
              <a:rPr lang="en-US" dirty="0" smtClean="0"/>
              <a:t>       = kx3 + T(n-k) = 3.n</a:t>
            </a:r>
          </a:p>
          <a:p>
            <a:r>
              <a:rPr lang="en-US" dirty="0" smtClean="0"/>
              <a:t>T(1) = 1 ; if n is odd </a:t>
            </a:r>
          </a:p>
          <a:p>
            <a:r>
              <a:rPr lang="en-US" dirty="0" smtClean="0"/>
              <a:t>T(0)=1; if n is even;  </a:t>
            </a:r>
          </a:p>
          <a:p>
            <a:r>
              <a:rPr lang="en-US" dirty="0" smtClean="0"/>
              <a:t>k=n; f(n)&lt;=</a:t>
            </a:r>
            <a:r>
              <a:rPr lang="en-US" dirty="0" err="1" smtClean="0"/>
              <a:t>c.T</a:t>
            </a:r>
            <a:r>
              <a:rPr lang="en-US" dirty="0" smtClean="0"/>
              <a:t>(n); T(n) =O(n) </a:t>
            </a:r>
          </a:p>
        </p:txBody>
      </p:sp>
    </p:spTree>
    <p:extLst>
      <p:ext uri="{BB962C8B-B14F-4D97-AF65-F5344CB8AC3E}">
        <p14:creationId xmlns:p14="http://schemas.microsoft.com/office/powerpoint/2010/main" val="32601066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charset="0"/>
                <a:ea typeface="Arial" charset="0"/>
                <a:cs typeface="Arial" charset="0"/>
              </a:rPr>
              <a:t>Big-O Complexity</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endParaRPr lang="en-US" dirty="0" smtClean="0">
              <a:latin typeface="Arial" charset="0"/>
              <a:ea typeface="Arial" charset="0"/>
              <a:cs typeface="Arial" charset="0"/>
            </a:endParaRPr>
          </a:p>
          <a:p>
            <a:endParaRPr lang="en-US" dirty="0">
              <a:latin typeface="Arial" charset="0"/>
              <a:ea typeface="Arial" charset="0"/>
              <a:cs typeface="Arial" charset="0"/>
            </a:endParaRPr>
          </a:p>
        </p:txBody>
      </p:sp>
      <p:sp>
        <p:nvSpPr>
          <p:cNvPr id="6" name="Content Placeholder 2"/>
          <p:cNvSpPr txBox="1">
            <a:spLocks/>
          </p:cNvSpPr>
          <p:nvPr/>
        </p:nvSpPr>
        <p:spPr>
          <a:xfrm>
            <a:off x="914399" y="1526147"/>
            <a:ext cx="7313613" cy="4873870"/>
          </a:xfrm>
          <a:prstGeom prst="rect">
            <a:avLst/>
          </a:prstGeom>
        </p:spPr>
        <p:txBody>
          <a:bodyPr vert="horz" lIns="91440" tIns="45720" rIns="91440" bIns="45720" rtlCol="0">
            <a:normAutofit/>
          </a:bodyPr>
          <a:lstStyle>
            <a:lvl1pPr marL="463550" indent="-463550" algn="l" defTabSz="914400" rtl="0" eaLnBrk="1" latinLnBrk="0" hangingPunct="1">
              <a:spcBef>
                <a:spcPts val="2000"/>
              </a:spcBef>
              <a:buSzPct val="90000"/>
              <a:buFontTx/>
              <a:buBlip>
                <a:blip r:embed="rId3"/>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4"/>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5"/>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5"/>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4"/>
              </a:buBlip>
              <a:defRPr lang="en-US" sz="1800" kern="1200" dirty="0">
                <a:solidFill>
                  <a:schemeClr val="tx1"/>
                </a:solidFill>
                <a:latin typeface="+mn-lt"/>
                <a:ea typeface="+mn-ea"/>
                <a:cs typeface="+mn-cs"/>
              </a:defRPr>
            </a:lvl9pPr>
          </a:lstStyle>
          <a:p>
            <a:r>
              <a:rPr lang="en-US" dirty="0" smtClean="0">
                <a:latin typeface="Arial" charset="0"/>
                <a:ea typeface="Arial" charset="0"/>
                <a:cs typeface="Arial" charset="0"/>
              </a:rPr>
              <a:t>Constant : O(1)</a:t>
            </a:r>
          </a:p>
          <a:p>
            <a:r>
              <a:rPr lang="en-US" dirty="0" smtClean="0">
                <a:latin typeface="Arial" charset="0"/>
                <a:ea typeface="Arial" charset="0"/>
                <a:cs typeface="Arial" charset="0"/>
              </a:rPr>
              <a:t>Logarithmic: O(log n)</a:t>
            </a:r>
          </a:p>
          <a:p>
            <a:r>
              <a:rPr lang="en-US" dirty="0" smtClean="0">
                <a:latin typeface="Arial" charset="0"/>
                <a:ea typeface="Arial" charset="0"/>
                <a:cs typeface="Arial" charset="0"/>
              </a:rPr>
              <a:t>Linear : O(n) </a:t>
            </a:r>
          </a:p>
          <a:p>
            <a:r>
              <a:rPr lang="en-US" dirty="0" smtClean="0">
                <a:latin typeface="Arial" charset="0"/>
                <a:ea typeface="Arial" charset="0"/>
                <a:cs typeface="Arial" charset="0"/>
              </a:rPr>
              <a:t>O (n log n)</a:t>
            </a:r>
          </a:p>
          <a:p>
            <a:r>
              <a:rPr lang="en-US" dirty="0" smtClean="0">
                <a:latin typeface="Arial" charset="0"/>
                <a:ea typeface="Arial" charset="0"/>
                <a:cs typeface="Arial" charset="0"/>
              </a:rPr>
              <a:t>O(n^2)</a:t>
            </a:r>
          </a:p>
          <a:p>
            <a:r>
              <a:rPr lang="en-US" dirty="0" smtClean="0">
                <a:latin typeface="Arial" charset="0"/>
                <a:ea typeface="Arial" charset="0"/>
                <a:cs typeface="Arial" charset="0"/>
              </a:rPr>
              <a:t>O(n^3)</a:t>
            </a:r>
          </a:p>
          <a:p>
            <a:r>
              <a:rPr lang="en-US" dirty="0" smtClean="0">
                <a:latin typeface="Arial" charset="0"/>
                <a:ea typeface="Arial" charset="0"/>
                <a:cs typeface="Arial" charset="0"/>
              </a:rPr>
              <a:t>O(2^n)</a:t>
            </a:r>
          </a:p>
          <a:p>
            <a:r>
              <a:rPr lang="en-US" dirty="0" smtClean="0">
                <a:latin typeface="Arial" charset="0"/>
                <a:ea typeface="Arial" charset="0"/>
                <a:cs typeface="Arial" charset="0"/>
              </a:rPr>
              <a:t>O(n!)</a:t>
            </a:r>
          </a:p>
          <a:p>
            <a:endParaRPr lang="en-US" dirty="0" smtClean="0">
              <a:latin typeface="Arial" charset="0"/>
              <a:ea typeface="Arial" charset="0"/>
              <a:cs typeface="Arial" charset="0"/>
            </a:endParaRPr>
          </a:p>
          <a:p>
            <a:endParaRPr lang="en-US" dirty="0" smtClean="0">
              <a:latin typeface="Arial" charset="0"/>
              <a:ea typeface="Arial" charset="0"/>
              <a:cs typeface="Arial" charset="0"/>
            </a:endParaRPr>
          </a:p>
          <a:p>
            <a:endParaRPr lang="en-US" dirty="0" smtClean="0">
              <a:latin typeface="Arial" charset="0"/>
              <a:ea typeface="Arial" charset="0"/>
              <a:cs typeface="Arial" charset="0"/>
            </a:endParaRPr>
          </a:p>
        </p:txBody>
      </p:sp>
      <p:sp>
        <p:nvSpPr>
          <p:cNvPr id="7" name="TextBox 6"/>
          <p:cNvSpPr txBox="1"/>
          <p:nvPr/>
        </p:nvSpPr>
        <p:spPr>
          <a:xfrm>
            <a:off x="5125791" y="1535516"/>
            <a:ext cx="1090363" cy="461665"/>
          </a:xfrm>
          <a:prstGeom prst="rect">
            <a:avLst/>
          </a:prstGeom>
          <a:noFill/>
        </p:spPr>
        <p:txBody>
          <a:bodyPr wrap="none" rtlCol="0">
            <a:spAutoFit/>
          </a:bodyPr>
          <a:lstStyle/>
          <a:p>
            <a:r>
              <a:rPr lang="en-US" sz="2400" dirty="0" smtClean="0">
                <a:latin typeface="Arial" charset="0"/>
                <a:ea typeface="Arial" charset="0"/>
                <a:cs typeface="Arial" charset="0"/>
              </a:rPr>
              <a:t>fastest</a:t>
            </a:r>
            <a:endParaRPr lang="en-US" dirty="0">
              <a:latin typeface="Arial" charset="0"/>
              <a:ea typeface="Arial" charset="0"/>
              <a:cs typeface="Arial" charset="0"/>
            </a:endParaRPr>
          </a:p>
        </p:txBody>
      </p:sp>
      <p:sp>
        <p:nvSpPr>
          <p:cNvPr id="8" name="TextBox 7"/>
          <p:cNvSpPr txBox="1"/>
          <p:nvPr/>
        </p:nvSpPr>
        <p:spPr>
          <a:xfrm>
            <a:off x="5252434" y="5864776"/>
            <a:ext cx="1212191" cy="461665"/>
          </a:xfrm>
          <a:prstGeom prst="rect">
            <a:avLst/>
          </a:prstGeom>
          <a:noFill/>
        </p:spPr>
        <p:txBody>
          <a:bodyPr wrap="none" rtlCol="0">
            <a:spAutoFit/>
          </a:bodyPr>
          <a:lstStyle/>
          <a:p>
            <a:r>
              <a:rPr lang="en-US" sz="2400" smtClean="0">
                <a:latin typeface="Arial" charset="0"/>
                <a:ea typeface="Arial" charset="0"/>
                <a:cs typeface="Arial" charset="0"/>
              </a:rPr>
              <a:t>slowest</a:t>
            </a:r>
            <a:endParaRPr lang="en-US" dirty="0">
              <a:latin typeface="Arial" charset="0"/>
              <a:ea typeface="Arial" charset="0"/>
              <a:cs typeface="Arial" charset="0"/>
            </a:endParaRPr>
          </a:p>
        </p:txBody>
      </p:sp>
      <p:cxnSp>
        <p:nvCxnSpPr>
          <p:cNvPr id="10" name="Straight Arrow Connector 9"/>
          <p:cNvCxnSpPr/>
          <p:nvPr/>
        </p:nvCxnSpPr>
        <p:spPr>
          <a:xfrm flipV="1">
            <a:off x="6511077" y="1735138"/>
            <a:ext cx="25759" cy="4419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09324" y="3347670"/>
            <a:ext cx="1971038" cy="1200329"/>
          </a:xfrm>
          <a:prstGeom prst="rect">
            <a:avLst/>
          </a:prstGeom>
          <a:noFill/>
        </p:spPr>
        <p:txBody>
          <a:bodyPr wrap="square" rtlCol="0">
            <a:spAutoFit/>
          </a:bodyPr>
          <a:lstStyle/>
          <a:p>
            <a:r>
              <a:rPr lang="en-US" sz="2400" dirty="0">
                <a:latin typeface="Arial" charset="0"/>
                <a:ea typeface="Arial" charset="0"/>
                <a:cs typeface="Arial" charset="0"/>
              </a:rPr>
              <a:t>i</a:t>
            </a:r>
            <a:r>
              <a:rPr lang="en-US" sz="2400" smtClean="0">
                <a:latin typeface="Arial" charset="0"/>
                <a:ea typeface="Arial" charset="0"/>
                <a:cs typeface="Arial" charset="0"/>
              </a:rPr>
              <a:t>ncreasing </a:t>
            </a:r>
            <a:r>
              <a:rPr lang="en-US" sz="2400" dirty="0" smtClean="0">
                <a:latin typeface="Arial" charset="0"/>
                <a:ea typeface="Arial" charset="0"/>
                <a:cs typeface="Arial" charset="0"/>
              </a:rPr>
              <a:t>speed of execution </a:t>
            </a:r>
            <a:endParaRPr lang="en-US" dirty="0">
              <a:latin typeface="Arial" charset="0"/>
              <a:ea typeface="Arial" charset="0"/>
              <a:cs typeface="Arial" charset="0"/>
            </a:endParaRPr>
          </a:p>
        </p:txBody>
      </p:sp>
    </p:spTree>
    <p:extLst>
      <p:ext uri="{BB962C8B-B14F-4D97-AF65-F5344CB8AC3E}">
        <p14:creationId xmlns:p14="http://schemas.microsoft.com/office/powerpoint/2010/main" val="397989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More Examples cont.</a:t>
            </a:r>
            <a:endParaRPr lang="en-US" dirty="0"/>
          </a:p>
        </p:txBody>
      </p:sp>
      <p:sp>
        <p:nvSpPr>
          <p:cNvPr id="3" name="Content Placeholder 2"/>
          <p:cNvSpPr>
            <a:spLocks noGrp="1"/>
          </p:cNvSpPr>
          <p:nvPr>
            <p:ph idx="1"/>
          </p:nvPr>
        </p:nvSpPr>
        <p:spPr/>
        <p:txBody>
          <a:bodyPr/>
          <a:lstStyle/>
          <a:p>
            <a:r>
              <a:rPr lang="en-US" dirty="0"/>
              <a:t>Suppose </a:t>
            </a:r>
            <a:r>
              <a:rPr lang="en-US" i="1" dirty="0"/>
              <a:t>f </a:t>
            </a:r>
            <a:r>
              <a:rPr lang="en-US" dirty="0"/>
              <a:t> is a method that converts a decimal into binary representation as a sequence of binary characters (or a string). The recursive method is shown </a:t>
            </a:r>
            <a:r>
              <a:rPr lang="en-US" dirty="0" smtClean="0"/>
              <a:t>below</a:t>
            </a:r>
            <a:r>
              <a:rPr lang="en-US" dirty="0"/>
              <a:t>:</a:t>
            </a:r>
          </a:p>
          <a:p>
            <a:r>
              <a:rPr lang="en-US" dirty="0"/>
              <a:t>f(n) :     n&gt;= 2 ;  return  append(f(n/2),  n%2 )</a:t>
            </a:r>
          </a:p>
          <a:p>
            <a:pPr marL="114300" indent="0">
              <a:buNone/>
            </a:pPr>
            <a:r>
              <a:rPr lang="en-US" dirty="0"/>
              <a:t>                n&lt;2; return n</a:t>
            </a:r>
          </a:p>
          <a:p>
            <a:pPr marL="411480" lvl="1" indent="0">
              <a:buNone/>
            </a:pPr>
            <a:endParaRPr lang="en-US" dirty="0"/>
          </a:p>
        </p:txBody>
      </p:sp>
      <p:sp>
        <p:nvSpPr>
          <p:cNvPr id="4" name="Left Brace 3"/>
          <p:cNvSpPr/>
          <p:nvPr/>
        </p:nvSpPr>
        <p:spPr>
          <a:xfrm>
            <a:off x="2191913" y="3463881"/>
            <a:ext cx="393700" cy="1066800"/>
          </a:xfrm>
          <a:prstGeom prst="leftBrace">
            <a:avLst>
              <a:gd name="adj1" fmla="val 8333"/>
              <a:gd name="adj2" fmla="val 25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426128" y="4763175"/>
            <a:ext cx="8366714" cy="2031325"/>
          </a:xfrm>
          <a:prstGeom prst="rect">
            <a:avLst/>
          </a:prstGeom>
          <a:noFill/>
        </p:spPr>
        <p:txBody>
          <a:bodyPr wrap="none" rtlCol="0">
            <a:spAutoFit/>
          </a:bodyPr>
          <a:lstStyle/>
          <a:p>
            <a:r>
              <a:rPr lang="en-US" dirty="0" smtClean="0"/>
              <a:t>T(n</a:t>
            </a:r>
            <a:r>
              <a:rPr lang="en-US" dirty="0" smtClean="0"/>
              <a:t>)= T(n/2</a:t>
            </a:r>
            <a:r>
              <a:rPr lang="en-US" dirty="0" smtClean="0"/>
              <a:t>) + c</a:t>
            </a:r>
            <a:endParaRPr lang="en-US" dirty="0" smtClean="0"/>
          </a:p>
          <a:p>
            <a:r>
              <a:rPr lang="en-US" dirty="0" smtClean="0"/>
              <a:t>       </a:t>
            </a:r>
            <a:r>
              <a:rPr lang="en-US" dirty="0"/>
              <a:t>= </a:t>
            </a:r>
            <a:r>
              <a:rPr lang="en-US" dirty="0" smtClean="0"/>
              <a:t>T(n/2</a:t>
            </a:r>
            <a:r>
              <a:rPr lang="en-US" baseline="30000" dirty="0" smtClean="0"/>
              <a:t>2</a:t>
            </a:r>
            <a:r>
              <a:rPr lang="en-US" dirty="0" smtClean="0"/>
              <a:t>) + 2c</a:t>
            </a:r>
          </a:p>
          <a:p>
            <a:r>
              <a:rPr lang="en-US" dirty="0" smtClean="0"/>
              <a:t>       = T(n/2</a:t>
            </a:r>
            <a:r>
              <a:rPr lang="en-US" baseline="30000" dirty="0"/>
              <a:t>3</a:t>
            </a:r>
            <a:r>
              <a:rPr lang="en-US" dirty="0" smtClean="0"/>
              <a:t>) + 3c  </a:t>
            </a:r>
            <a:endParaRPr lang="en-US" dirty="0" smtClean="0"/>
          </a:p>
          <a:p>
            <a:r>
              <a:rPr lang="en-US" dirty="0"/>
              <a:t> </a:t>
            </a:r>
            <a:r>
              <a:rPr lang="en-US" dirty="0" smtClean="0"/>
              <a:t>      </a:t>
            </a:r>
            <a:r>
              <a:rPr lang="en-US" dirty="0" smtClean="0"/>
              <a:t>= T(n/2</a:t>
            </a:r>
            <a:r>
              <a:rPr lang="en-US" baseline="30000" dirty="0"/>
              <a:t>4</a:t>
            </a:r>
            <a:r>
              <a:rPr lang="en-US" dirty="0" smtClean="0"/>
              <a:t>) + 4c </a:t>
            </a:r>
            <a:endParaRPr lang="en-US" dirty="0"/>
          </a:p>
          <a:p>
            <a:r>
              <a:rPr lang="en-US" dirty="0" smtClean="0"/>
              <a:t>       …</a:t>
            </a:r>
            <a:endParaRPr lang="en-US" dirty="0" smtClean="0"/>
          </a:p>
          <a:p>
            <a:r>
              <a:rPr lang="en-US" dirty="0" smtClean="0"/>
              <a:t>       = T(n/2</a:t>
            </a:r>
            <a:r>
              <a:rPr lang="en-US" baseline="30000" dirty="0" smtClean="0"/>
              <a:t>k-1</a:t>
            </a:r>
            <a:r>
              <a:rPr lang="en-US" dirty="0" smtClean="0"/>
              <a:t>) + c.(k-1) </a:t>
            </a:r>
          </a:p>
          <a:p>
            <a:r>
              <a:rPr lang="en-US" dirty="0"/>
              <a:t> </a:t>
            </a:r>
            <a:r>
              <a:rPr lang="en-US" dirty="0" smtClean="0"/>
              <a:t>      </a:t>
            </a:r>
            <a:r>
              <a:rPr lang="en-US" dirty="0" smtClean="0"/>
              <a:t>=  </a:t>
            </a:r>
            <a:r>
              <a:rPr lang="en-US" dirty="0"/>
              <a:t>T(n/</a:t>
            </a:r>
            <a:r>
              <a:rPr lang="en-US" dirty="0" smtClean="0"/>
              <a:t>2</a:t>
            </a:r>
            <a:r>
              <a:rPr lang="en-US" baseline="30000" dirty="0" smtClean="0"/>
              <a:t>k</a:t>
            </a:r>
            <a:r>
              <a:rPr lang="en-US" dirty="0" smtClean="0"/>
              <a:t>) + </a:t>
            </a:r>
            <a:r>
              <a:rPr lang="en-US" dirty="0" err="1" smtClean="0"/>
              <a:t>c.k</a:t>
            </a:r>
            <a:r>
              <a:rPr lang="en-US" dirty="0" smtClean="0"/>
              <a:t>    ;  T(1</a:t>
            </a:r>
            <a:r>
              <a:rPr lang="en-US" dirty="0" smtClean="0"/>
              <a:t>) = </a:t>
            </a:r>
            <a:r>
              <a:rPr lang="en-US" dirty="0" smtClean="0"/>
              <a:t>1   ; k = log</a:t>
            </a:r>
            <a:r>
              <a:rPr lang="en-US" baseline="-25000" dirty="0" smtClean="0"/>
              <a:t>2</a:t>
            </a:r>
            <a:r>
              <a:rPr lang="en-US" dirty="0" smtClean="0"/>
              <a:t>n      </a:t>
            </a:r>
            <a:r>
              <a:rPr lang="en-US" dirty="0" smtClean="0">
                <a:sym typeface="Wingdings"/>
              </a:rPr>
              <a:t> f(n) &lt;= </a:t>
            </a:r>
            <a:r>
              <a:rPr lang="en-US" dirty="0" err="1" smtClean="0">
                <a:sym typeface="Wingdings"/>
              </a:rPr>
              <a:t>c.T</a:t>
            </a:r>
            <a:r>
              <a:rPr lang="en-US" dirty="0" smtClean="0">
                <a:sym typeface="Wingdings"/>
              </a:rPr>
              <a:t>(n) ; T(n) = c.</a:t>
            </a:r>
            <a:r>
              <a:rPr lang="en-US" dirty="0"/>
              <a:t> log</a:t>
            </a:r>
            <a:r>
              <a:rPr lang="en-US" baseline="-25000" dirty="0"/>
              <a:t>2</a:t>
            </a:r>
            <a:r>
              <a:rPr lang="en-US" dirty="0"/>
              <a:t>n</a:t>
            </a:r>
            <a:r>
              <a:rPr lang="en-US" dirty="0" smtClean="0">
                <a:sym typeface="Wingdings"/>
              </a:rPr>
              <a:t> </a:t>
            </a:r>
            <a:endParaRPr lang="en-US" dirty="0"/>
          </a:p>
        </p:txBody>
      </p:sp>
      <p:sp>
        <p:nvSpPr>
          <p:cNvPr id="6" name="TextBox 5"/>
          <p:cNvSpPr txBox="1"/>
          <p:nvPr/>
        </p:nvSpPr>
        <p:spPr>
          <a:xfrm>
            <a:off x="4739425" y="4868214"/>
            <a:ext cx="3075970" cy="369332"/>
          </a:xfrm>
          <a:prstGeom prst="rect">
            <a:avLst/>
          </a:prstGeom>
          <a:noFill/>
        </p:spPr>
        <p:txBody>
          <a:bodyPr wrap="none" rtlCol="0">
            <a:spAutoFit/>
          </a:bodyPr>
          <a:lstStyle/>
          <a:p>
            <a:r>
              <a:rPr lang="en-US" dirty="0" smtClean="0">
                <a:solidFill>
                  <a:srgbClr val="C00000"/>
                </a:solidFill>
              </a:rPr>
              <a:t>Time Complexity = O(</a:t>
            </a:r>
            <a:r>
              <a:rPr lang="en-US" dirty="0">
                <a:solidFill>
                  <a:srgbClr val="C00000"/>
                </a:solidFill>
              </a:rPr>
              <a:t>log</a:t>
            </a:r>
            <a:r>
              <a:rPr lang="en-US" baseline="-25000" dirty="0">
                <a:solidFill>
                  <a:srgbClr val="C00000"/>
                </a:solidFill>
              </a:rPr>
              <a:t>2</a:t>
            </a:r>
            <a:r>
              <a:rPr lang="en-US" dirty="0">
                <a:solidFill>
                  <a:srgbClr val="C00000"/>
                </a:solidFill>
              </a:rPr>
              <a:t>n </a:t>
            </a:r>
            <a:r>
              <a:rPr lang="en-US" dirty="0" smtClean="0">
                <a:solidFill>
                  <a:srgbClr val="C00000"/>
                </a:solidFill>
              </a:rPr>
              <a:t>)</a:t>
            </a:r>
            <a:endParaRPr lang="en-US" dirty="0">
              <a:solidFill>
                <a:srgbClr val="C00000"/>
              </a:solidFill>
            </a:endParaRPr>
          </a:p>
        </p:txBody>
      </p:sp>
    </p:spTree>
    <p:extLst>
      <p:ext uri="{BB962C8B-B14F-4D97-AF65-F5344CB8AC3E}">
        <p14:creationId xmlns:p14="http://schemas.microsoft.com/office/powerpoint/2010/main" val="584272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LinkedList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39461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What is a linked list?</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fontScale="92500" lnSpcReduction="10000"/>
          </a:bodyPr>
          <a:lstStyle/>
          <a:p>
            <a:r>
              <a:rPr lang="en-US" dirty="0" smtClean="0"/>
              <a:t>Chain of linked nodes</a:t>
            </a:r>
          </a:p>
          <a:p>
            <a:r>
              <a:rPr lang="en-US" dirty="0" smtClean="0"/>
              <a:t>Flexibility and extensibility in size (dynamic size) </a:t>
            </a:r>
          </a:p>
          <a:p>
            <a:r>
              <a:rPr lang="en-US" dirty="0" smtClean="0"/>
              <a:t>Linear data structure</a:t>
            </a:r>
          </a:p>
          <a:p>
            <a:r>
              <a:rPr lang="en-US" dirty="0" smtClean="0"/>
              <a:t>Each node is a separate object</a:t>
            </a:r>
          </a:p>
          <a:p>
            <a:r>
              <a:rPr lang="en-US" dirty="0" smtClean="0"/>
              <a:t>Ease of insertion and deletion</a:t>
            </a:r>
          </a:p>
          <a:p>
            <a:r>
              <a:rPr lang="en-US" dirty="0" smtClean="0"/>
              <a:t>No support for random access</a:t>
            </a:r>
          </a:p>
          <a:p>
            <a:r>
              <a:rPr lang="en-US" dirty="0" smtClean="0"/>
              <a:t>Extra memory pointer required for each element of the list</a:t>
            </a:r>
          </a:p>
          <a:p>
            <a:endParaRPr lang="en-US" dirty="0"/>
          </a:p>
        </p:txBody>
      </p:sp>
    </p:spTree>
    <p:extLst>
      <p:ext uri="{BB962C8B-B14F-4D97-AF65-F5344CB8AC3E}">
        <p14:creationId xmlns:p14="http://schemas.microsoft.com/office/powerpoint/2010/main" val="665284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What is a linked list?</a:t>
            </a:r>
            <a:endParaRPr lang="en-US" dirty="0">
              <a:latin typeface="Arial" charset="0"/>
              <a:ea typeface="Arial" charset="0"/>
              <a:cs typeface="Arial" charset="0"/>
            </a:endParaRPr>
          </a:p>
        </p:txBody>
      </p:sp>
      <p:grpSp>
        <p:nvGrpSpPr>
          <p:cNvPr id="8" name="Group 7"/>
          <p:cNvGrpSpPr/>
          <p:nvPr/>
        </p:nvGrpSpPr>
        <p:grpSpPr>
          <a:xfrm>
            <a:off x="2120348" y="4583044"/>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grpSp>
        <p:nvGrpSpPr>
          <p:cNvPr id="9" name="Group 8"/>
          <p:cNvGrpSpPr/>
          <p:nvPr/>
        </p:nvGrpSpPr>
        <p:grpSpPr>
          <a:xfrm>
            <a:off x="2120348" y="3134140"/>
            <a:ext cx="1181653" cy="552174"/>
            <a:chOff x="2120348" y="2153479"/>
            <a:chExt cx="1181653" cy="552174"/>
          </a:xfrm>
        </p:grpSpPr>
        <p:sp>
          <p:nvSpPr>
            <p:cNvPr id="10" name="Rectangle 9"/>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grpSp>
        <p:nvGrpSpPr>
          <p:cNvPr id="12" name="Group 11"/>
          <p:cNvGrpSpPr/>
          <p:nvPr/>
        </p:nvGrpSpPr>
        <p:grpSpPr>
          <a:xfrm>
            <a:off x="2129189" y="2305879"/>
            <a:ext cx="1181653" cy="552174"/>
            <a:chOff x="2120348" y="2153479"/>
            <a:chExt cx="1181653" cy="552174"/>
          </a:xfrm>
        </p:grpSpPr>
        <p:sp>
          <p:nvSpPr>
            <p:cNvPr id="13" name="Rectangle 1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2860261" y="3655405"/>
            <a:ext cx="248573" cy="923330"/>
          </a:xfrm>
          <a:prstGeom prst="rect">
            <a:avLst/>
          </a:prstGeom>
          <a:noFill/>
        </p:spPr>
        <p:txBody>
          <a:bodyPr wrap="none" rtlCol="0">
            <a:spAutoFit/>
          </a:bodyPr>
          <a:lstStyle/>
          <a:p>
            <a:r>
              <a:rPr lang="en-US" dirty="0" smtClean="0"/>
              <a:t>.</a:t>
            </a:r>
          </a:p>
          <a:p>
            <a:r>
              <a:rPr lang="en-US" dirty="0" smtClean="0"/>
              <a:t>.</a:t>
            </a:r>
          </a:p>
          <a:p>
            <a:r>
              <a:rPr lang="en-US" dirty="0"/>
              <a:t>.</a:t>
            </a:r>
          </a:p>
        </p:txBody>
      </p:sp>
      <p:sp>
        <p:nvSpPr>
          <p:cNvPr id="16" name="TextBox 15"/>
          <p:cNvSpPr txBox="1"/>
          <p:nvPr/>
        </p:nvSpPr>
        <p:spPr>
          <a:xfrm>
            <a:off x="2340215" y="1982452"/>
            <a:ext cx="791277" cy="369332"/>
          </a:xfrm>
          <a:prstGeom prst="rect">
            <a:avLst/>
          </a:prstGeom>
          <a:noFill/>
        </p:spPr>
        <p:txBody>
          <a:bodyPr wrap="none" rtlCol="0">
            <a:spAutoFit/>
          </a:bodyPr>
          <a:lstStyle/>
          <a:p>
            <a:r>
              <a:rPr lang="en-US" dirty="0" smtClean="0"/>
              <a:t>head</a:t>
            </a:r>
            <a:endParaRPr lang="en-US" dirty="0"/>
          </a:p>
        </p:txBody>
      </p:sp>
      <p:sp>
        <p:nvSpPr>
          <p:cNvPr id="17" name="TextBox 16"/>
          <p:cNvSpPr txBox="1"/>
          <p:nvPr/>
        </p:nvSpPr>
        <p:spPr>
          <a:xfrm>
            <a:off x="2263919" y="4255680"/>
            <a:ext cx="512994" cy="369332"/>
          </a:xfrm>
          <a:prstGeom prst="rect">
            <a:avLst/>
          </a:prstGeom>
          <a:noFill/>
        </p:spPr>
        <p:txBody>
          <a:bodyPr wrap="none" rtlCol="0">
            <a:spAutoFit/>
          </a:bodyPr>
          <a:lstStyle/>
          <a:p>
            <a:r>
              <a:rPr lang="en-US" dirty="0" smtClean="0"/>
              <a:t>tail</a:t>
            </a:r>
            <a:endParaRPr lang="en-US" dirty="0"/>
          </a:p>
        </p:txBody>
      </p:sp>
      <p:cxnSp>
        <p:nvCxnSpPr>
          <p:cNvPr id="24" name="Straight Arrow Connector 23"/>
          <p:cNvCxnSpPr/>
          <p:nvPr/>
        </p:nvCxnSpPr>
        <p:spPr>
          <a:xfrm>
            <a:off x="3139128" y="2686254"/>
            <a:ext cx="0" cy="4478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131492" y="4135158"/>
            <a:ext cx="0" cy="4478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131492" y="3462371"/>
            <a:ext cx="0" cy="447886"/>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2990580" y="4693478"/>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0580" y="4693478"/>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2263919" y="2352271"/>
            <a:ext cx="736387" cy="369332"/>
          </a:xfrm>
          <a:prstGeom prst="rect">
            <a:avLst/>
          </a:prstGeom>
          <a:noFill/>
        </p:spPr>
        <p:txBody>
          <a:bodyPr wrap="none" rtlCol="0">
            <a:spAutoFit/>
          </a:bodyPr>
          <a:lstStyle/>
          <a:p>
            <a:r>
              <a:rPr lang="en-US" dirty="0" smtClean="0"/>
              <a:t>data</a:t>
            </a:r>
            <a:endParaRPr lang="en-US" dirty="0"/>
          </a:p>
        </p:txBody>
      </p:sp>
      <p:sp>
        <p:nvSpPr>
          <p:cNvPr id="35" name="TextBox 34"/>
          <p:cNvSpPr txBox="1"/>
          <p:nvPr/>
        </p:nvSpPr>
        <p:spPr>
          <a:xfrm>
            <a:off x="2245352" y="3134140"/>
            <a:ext cx="736387" cy="369332"/>
          </a:xfrm>
          <a:prstGeom prst="rect">
            <a:avLst/>
          </a:prstGeom>
          <a:noFill/>
        </p:spPr>
        <p:txBody>
          <a:bodyPr wrap="none" rtlCol="0">
            <a:spAutoFit/>
          </a:bodyPr>
          <a:lstStyle/>
          <a:p>
            <a:r>
              <a:rPr lang="en-US" dirty="0" smtClean="0"/>
              <a:t>data</a:t>
            </a:r>
            <a:endParaRPr lang="en-US" dirty="0"/>
          </a:p>
        </p:txBody>
      </p:sp>
      <p:sp>
        <p:nvSpPr>
          <p:cNvPr id="36" name="TextBox 35"/>
          <p:cNvSpPr txBox="1"/>
          <p:nvPr/>
        </p:nvSpPr>
        <p:spPr>
          <a:xfrm>
            <a:off x="2223265" y="4702314"/>
            <a:ext cx="736387" cy="369332"/>
          </a:xfrm>
          <a:prstGeom prst="rect">
            <a:avLst/>
          </a:prstGeom>
          <a:noFill/>
        </p:spPr>
        <p:txBody>
          <a:bodyPr wrap="none" rtlCol="0">
            <a:spAutoFit/>
          </a:bodyPr>
          <a:lstStyle/>
          <a:p>
            <a:r>
              <a:rPr lang="en-US" dirty="0" smtClean="0"/>
              <a:t>data</a:t>
            </a:r>
            <a:endParaRPr lang="en-US" dirty="0"/>
          </a:p>
        </p:txBody>
      </p:sp>
      <p:sp>
        <p:nvSpPr>
          <p:cNvPr id="37" name="TextBox 36"/>
          <p:cNvSpPr txBox="1"/>
          <p:nvPr/>
        </p:nvSpPr>
        <p:spPr>
          <a:xfrm>
            <a:off x="3418622" y="2352271"/>
            <a:ext cx="1284389" cy="369332"/>
          </a:xfrm>
          <a:prstGeom prst="rect">
            <a:avLst/>
          </a:prstGeom>
          <a:noFill/>
        </p:spPr>
        <p:txBody>
          <a:bodyPr wrap="none" rtlCol="0">
            <a:spAutoFit/>
          </a:bodyPr>
          <a:lstStyle/>
          <a:p>
            <a:r>
              <a:rPr lang="en-US" dirty="0" smtClean="0"/>
              <a:t>reference</a:t>
            </a:r>
            <a:endParaRPr lang="en-US" dirty="0"/>
          </a:p>
        </p:txBody>
      </p:sp>
      <p:sp>
        <p:nvSpPr>
          <p:cNvPr id="38" name="TextBox 37"/>
          <p:cNvSpPr txBox="1"/>
          <p:nvPr/>
        </p:nvSpPr>
        <p:spPr>
          <a:xfrm>
            <a:off x="3418622" y="3277705"/>
            <a:ext cx="1284389" cy="369332"/>
          </a:xfrm>
          <a:prstGeom prst="rect">
            <a:avLst/>
          </a:prstGeom>
          <a:noFill/>
        </p:spPr>
        <p:txBody>
          <a:bodyPr wrap="none" rtlCol="0">
            <a:spAutoFit/>
          </a:bodyPr>
          <a:lstStyle/>
          <a:p>
            <a:r>
              <a:rPr lang="en-US" dirty="0" smtClean="0"/>
              <a:t>reference</a:t>
            </a:r>
            <a:endParaRPr lang="en-US" dirty="0"/>
          </a:p>
        </p:txBody>
      </p:sp>
      <p:sp>
        <p:nvSpPr>
          <p:cNvPr id="39" name="TextBox 38"/>
          <p:cNvSpPr txBox="1"/>
          <p:nvPr/>
        </p:nvSpPr>
        <p:spPr>
          <a:xfrm>
            <a:off x="3493721" y="4691270"/>
            <a:ext cx="1284389" cy="369332"/>
          </a:xfrm>
          <a:prstGeom prst="rect">
            <a:avLst/>
          </a:prstGeom>
          <a:noFill/>
        </p:spPr>
        <p:txBody>
          <a:bodyPr wrap="none" rtlCol="0">
            <a:spAutoFit/>
          </a:bodyPr>
          <a:lstStyle/>
          <a:p>
            <a:r>
              <a:rPr lang="en-US" dirty="0" smtClean="0"/>
              <a:t>reference</a:t>
            </a:r>
            <a:endParaRPr lang="en-US" dirty="0"/>
          </a:p>
        </p:txBody>
      </p:sp>
      <p:grpSp>
        <p:nvGrpSpPr>
          <p:cNvPr id="40" name="Group 39"/>
          <p:cNvGrpSpPr/>
          <p:nvPr/>
        </p:nvGrpSpPr>
        <p:grpSpPr>
          <a:xfrm>
            <a:off x="6930894" y="2321829"/>
            <a:ext cx="1181653" cy="552174"/>
            <a:chOff x="2120348" y="2153479"/>
            <a:chExt cx="1181653" cy="552174"/>
          </a:xfrm>
        </p:grpSpPr>
        <p:sp>
          <p:nvSpPr>
            <p:cNvPr id="41" name="Rectangle 40"/>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Connector 41"/>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43" name="TextBox 42"/>
          <p:cNvSpPr txBox="1"/>
          <p:nvPr/>
        </p:nvSpPr>
        <p:spPr>
          <a:xfrm>
            <a:off x="7065624" y="1982452"/>
            <a:ext cx="791277" cy="369332"/>
          </a:xfrm>
          <a:prstGeom prst="rect">
            <a:avLst/>
          </a:prstGeom>
          <a:noFill/>
        </p:spPr>
        <p:txBody>
          <a:bodyPr wrap="none" rtlCol="0">
            <a:spAutoFit/>
          </a:bodyPr>
          <a:lstStyle/>
          <a:p>
            <a:r>
              <a:rPr lang="en-US" dirty="0" smtClean="0"/>
              <a:t>head</a:t>
            </a:r>
            <a:endParaRPr lang="en-US" dirty="0"/>
          </a:p>
        </p:txBody>
      </p:sp>
      <p:sp>
        <p:nvSpPr>
          <p:cNvPr id="45" name="TextBox 44"/>
          <p:cNvSpPr txBox="1"/>
          <p:nvPr/>
        </p:nvSpPr>
        <p:spPr>
          <a:xfrm>
            <a:off x="7065624" y="2368221"/>
            <a:ext cx="558191" cy="369332"/>
          </a:xfrm>
          <a:prstGeom prst="rect">
            <a:avLst/>
          </a:prstGeom>
          <a:noFill/>
        </p:spPr>
        <p:txBody>
          <a:bodyPr wrap="none" rtlCol="0">
            <a:spAutoFit/>
          </a:bodyPr>
          <a:lstStyle/>
          <a:p>
            <a:r>
              <a:rPr lang="en-US" dirty="0" smtClean="0"/>
              <a:t>null</a:t>
            </a:r>
            <a:endParaRPr lang="en-US" dirty="0"/>
          </a:p>
        </p:txBody>
      </p:sp>
      <p:cxnSp>
        <p:nvCxnSpPr>
          <p:cNvPr id="47" name="Straight Connector 46"/>
          <p:cNvCxnSpPr/>
          <p:nvPr/>
        </p:nvCxnSpPr>
        <p:spPr>
          <a:xfrm flipH="1">
            <a:off x="7802011" y="24180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7802011" y="24180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426128" y="2071283"/>
            <a:ext cx="147976" cy="1444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426128" y="2071283"/>
            <a:ext cx="147976" cy="14443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16076" y="1983811"/>
            <a:ext cx="701559" cy="369332"/>
          </a:xfrm>
          <a:prstGeom prst="rect">
            <a:avLst/>
          </a:prstGeom>
          <a:noFill/>
        </p:spPr>
        <p:txBody>
          <a:bodyPr wrap="none" rtlCol="0">
            <a:spAutoFit/>
          </a:bodyPr>
          <a:lstStyle/>
          <a:p>
            <a:r>
              <a:rPr lang="en-US" b="1" dirty="0" smtClean="0"/>
              <a:t>: null</a:t>
            </a:r>
            <a:endParaRPr lang="en-US" b="1" dirty="0"/>
          </a:p>
        </p:txBody>
      </p:sp>
      <p:sp>
        <p:nvSpPr>
          <p:cNvPr id="56" name="TextBox 55"/>
          <p:cNvSpPr txBox="1"/>
          <p:nvPr/>
        </p:nvSpPr>
        <p:spPr>
          <a:xfrm>
            <a:off x="7279291" y="1764657"/>
            <a:ext cx="512994" cy="369332"/>
          </a:xfrm>
          <a:prstGeom prst="rect">
            <a:avLst/>
          </a:prstGeom>
          <a:noFill/>
        </p:spPr>
        <p:txBody>
          <a:bodyPr wrap="none" rtlCol="0">
            <a:spAutoFit/>
          </a:bodyPr>
          <a:lstStyle/>
          <a:p>
            <a:r>
              <a:rPr lang="en-US" dirty="0" smtClean="0"/>
              <a:t>tail</a:t>
            </a:r>
            <a:endParaRPr lang="en-US" dirty="0"/>
          </a:p>
        </p:txBody>
      </p:sp>
      <p:pic>
        <p:nvPicPr>
          <p:cNvPr id="65" name="Content Placeholder 64"/>
          <p:cNvPicPr>
            <a:picLocks noGrp="1" noChangeAspect="1"/>
          </p:cNvPicPr>
          <p:nvPr>
            <p:ph idx="1"/>
          </p:nvPr>
        </p:nvPicPr>
        <p:blipFill rotWithShape="1">
          <a:blip r:embed="rId3"/>
          <a:srcRect l="238" r="-238" b="2952"/>
          <a:stretch/>
        </p:blipFill>
        <p:spPr>
          <a:xfrm>
            <a:off x="465505" y="5258528"/>
            <a:ext cx="5347245" cy="1334429"/>
          </a:xfrm>
        </p:spPr>
      </p:pic>
      <p:grpSp>
        <p:nvGrpSpPr>
          <p:cNvPr id="66" name="Group 65"/>
          <p:cNvGrpSpPr/>
          <p:nvPr/>
        </p:nvGrpSpPr>
        <p:grpSpPr>
          <a:xfrm>
            <a:off x="5360517" y="2313006"/>
            <a:ext cx="1181653" cy="552174"/>
            <a:chOff x="2120348" y="2153479"/>
            <a:chExt cx="1181653" cy="552174"/>
          </a:xfrm>
        </p:grpSpPr>
        <p:sp>
          <p:nvSpPr>
            <p:cNvPr id="67" name="Rectangle 66"/>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5495247" y="1973629"/>
            <a:ext cx="791277" cy="369332"/>
          </a:xfrm>
          <a:prstGeom prst="rect">
            <a:avLst/>
          </a:prstGeom>
          <a:noFill/>
        </p:spPr>
        <p:txBody>
          <a:bodyPr wrap="none" rtlCol="0">
            <a:spAutoFit/>
          </a:bodyPr>
          <a:lstStyle/>
          <a:p>
            <a:r>
              <a:rPr lang="en-US" dirty="0" smtClean="0"/>
              <a:t>head</a:t>
            </a:r>
            <a:endParaRPr lang="en-US" dirty="0"/>
          </a:p>
        </p:txBody>
      </p:sp>
      <p:sp>
        <p:nvSpPr>
          <p:cNvPr id="70" name="TextBox 69"/>
          <p:cNvSpPr txBox="1"/>
          <p:nvPr/>
        </p:nvSpPr>
        <p:spPr>
          <a:xfrm>
            <a:off x="5495247" y="2359398"/>
            <a:ext cx="736387" cy="369332"/>
          </a:xfrm>
          <a:prstGeom prst="rect">
            <a:avLst/>
          </a:prstGeom>
          <a:noFill/>
        </p:spPr>
        <p:txBody>
          <a:bodyPr wrap="none" rtlCol="0">
            <a:spAutoFit/>
          </a:bodyPr>
          <a:lstStyle/>
          <a:p>
            <a:r>
              <a:rPr lang="en-US" dirty="0" smtClean="0"/>
              <a:t>data</a:t>
            </a:r>
            <a:endParaRPr lang="en-US" dirty="0"/>
          </a:p>
        </p:txBody>
      </p:sp>
      <p:cxnSp>
        <p:nvCxnSpPr>
          <p:cNvPr id="71" name="Straight Connector 70"/>
          <p:cNvCxnSpPr/>
          <p:nvPr/>
        </p:nvCxnSpPr>
        <p:spPr>
          <a:xfrm flipH="1">
            <a:off x="6231634" y="2409219"/>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231634" y="2409219"/>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708914" y="1755834"/>
            <a:ext cx="512994" cy="369332"/>
          </a:xfrm>
          <a:prstGeom prst="rect">
            <a:avLst/>
          </a:prstGeom>
          <a:noFill/>
        </p:spPr>
        <p:txBody>
          <a:bodyPr wrap="none" rtlCol="0">
            <a:spAutoFit/>
          </a:bodyPr>
          <a:lstStyle/>
          <a:p>
            <a:r>
              <a:rPr lang="en-US" dirty="0" smtClean="0"/>
              <a:t>tail</a:t>
            </a:r>
            <a:endParaRPr lang="en-US" dirty="0"/>
          </a:p>
        </p:txBody>
      </p:sp>
      <p:sp>
        <p:nvSpPr>
          <p:cNvPr id="75" name="TextBox 74"/>
          <p:cNvSpPr txBox="1"/>
          <p:nvPr/>
        </p:nvSpPr>
        <p:spPr>
          <a:xfrm>
            <a:off x="6098785" y="2998545"/>
            <a:ext cx="3049796" cy="3539431"/>
          </a:xfrm>
          <a:prstGeom prst="rect">
            <a:avLst/>
          </a:prstGeom>
          <a:noFill/>
        </p:spPr>
        <p:txBody>
          <a:bodyPr wrap="none" rtlCol="0">
            <a:spAutoFit/>
          </a:bodyPr>
          <a:lstStyle/>
          <a:p>
            <a:r>
              <a:rPr lang="en-US" sz="1400" dirty="0"/>
              <a:t>p</a:t>
            </a:r>
            <a:r>
              <a:rPr lang="en-US" sz="1400" dirty="0" smtClean="0"/>
              <a:t>ublic class Node{</a:t>
            </a:r>
          </a:p>
          <a:p>
            <a:r>
              <a:rPr lang="en-US" sz="1400" dirty="0" smtClean="0"/>
              <a:t>    private </a:t>
            </a:r>
            <a:r>
              <a:rPr lang="en-US" sz="1400" dirty="0" err="1" smtClean="0"/>
              <a:t>int</a:t>
            </a:r>
            <a:r>
              <a:rPr lang="en-US" sz="1400" dirty="0" smtClean="0"/>
              <a:t> data;</a:t>
            </a:r>
          </a:p>
          <a:p>
            <a:r>
              <a:rPr lang="en-US" sz="1400" dirty="0"/>
              <a:t> </a:t>
            </a:r>
            <a:r>
              <a:rPr lang="en-US" sz="1400" dirty="0" smtClean="0"/>
              <a:t>   private Node next;</a:t>
            </a:r>
          </a:p>
          <a:p>
            <a:r>
              <a:rPr lang="en-US" sz="1400" dirty="0" smtClean="0"/>
              <a:t>    public Node(</a:t>
            </a:r>
            <a:r>
              <a:rPr lang="en-US" sz="1400" dirty="0" err="1" smtClean="0"/>
              <a:t>int</a:t>
            </a:r>
            <a:r>
              <a:rPr lang="en-US" sz="1400" dirty="0" smtClean="0"/>
              <a:t> </a:t>
            </a:r>
            <a:r>
              <a:rPr lang="en-US" sz="1400" dirty="0" err="1" smtClean="0"/>
              <a:t>d,Node</a:t>
            </a:r>
            <a:r>
              <a:rPr lang="en-US" sz="1400" dirty="0" smtClean="0"/>
              <a:t> n){</a:t>
            </a:r>
          </a:p>
          <a:p>
            <a:r>
              <a:rPr lang="en-US" sz="1400" dirty="0"/>
              <a:t> </a:t>
            </a:r>
            <a:r>
              <a:rPr lang="en-US" sz="1400" dirty="0" smtClean="0"/>
              <a:t>     data=d;  next=n; }</a:t>
            </a:r>
          </a:p>
          <a:p>
            <a:endParaRPr lang="en-US" sz="1400" dirty="0"/>
          </a:p>
          <a:p>
            <a:r>
              <a:rPr lang="en-US" sz="1400" dirty="0" smtClean="0"/>
              <a:t>  </a:t>
            </a:r>
            <a:r>
              <a:rPr lang="en-US" sz="1400" dirty="0"/>
              <a:t> </a:t>
            </a:r>
            <a:r>
              <a:rPr lang="en-US" sz="1400" dirty="0" smtClean="0"/>
              <a:t> public Node </a:t>
            </a:r>
            <a:r>
              <a:rPr lang="en-US" sz="1400" dirty="0" err="1" smtClean="0"/>
              <a:t>getNext</a:t>
            </a:r>
            <a:r>
              <a:rPr lang="en-US" sz="1400" dirty="0" smtClean="0"/>
              <a:t>(){</a:t>
            </a:r>
          </a:p>
          <a:p>
            <a:r>
              <a:rPr lang="en-US" sz="1400" dirty="0"/>
              <a:t>	</a:t>
            </a:r>
            <a:r>
              <a:rPr lang="en-US" sz="1400" dirty="0" smtClean="0"/>
              <a:t>return next;}</a:t>
            </a:r>
          </a:p>
          <a:p>
            <a:endParaRPr lang="en-US" sz="1400" dirty="0"/>
          </a:p>
          <a:p>
            <a:r>
              <a:rPr lang="en-US" sz="1400" dirty="0" smtClean="0"/>
              <a:t>   public </a:t>
            </a:r>
            <a:r>
              <a:rPr lang="en-US" sz="1400" dirty="0" err="1" smtClean="0"/>
              <a:t>int</a:t>
            </a:r>
            <a:r>
              <a:rPr lang="en-US" sz="1400" dirty="0" smtClean="0"/>
              <a:t> </a:t>
            </a:r>
            <a:r>
              <a:rPr lang="en-US" sz="1400" dirty="0" err="1" smtClean="0"/>
              <a:t>getData</a:t>
            </a:r>
            <a:r>
              <a:rPr lang="en-US" sz="1400" dirty="0" smtClean="0"/>
              <a:t>(){</a:t>
            </a:r>
          </a:p>
          <a:p>
            <a:r>
              <a:rPr lang="en-US" sz="1400" dirty="0"/>
              <a:t>	</a:t>
            </a:r>
            <a:r>
              <a:rPr lang="en-US" sz="1400" dirty="0" smtClean="0"/>
              <a:t>return data; }</a:t>
            </a:r>
          </a:p>
          <a:p>
            <a:endParaRPr lang="en-US" sz="1400" dirty="0"/>
          </a:p>
          <a:p>
            <a:r>
              <a:rPr lang="en-US" sz="1400" dirty="0" smtClean="0"/>
              <a:t>   public </a:t>
            </a:r>
            <a:r>
              <a:rPr lang="en-US" sz="1400" dirty="0" err="1" smtClean="0"/>
              <a:t>addNodeAfter</a:t>
            </a:r>
            <a:r>
              <a:rPr lang="en-US" sz="1400" dirty="0" smtClean="0"/>
              <a:t>(Node n){</a:t>
            </a:r>
          </a:p>
          <a:p>
            <a:r>
              <a:rPr lang="en-US" sz="1400" dirty="0"/>
              <a:t>	</a:t>
            </a:r>
            <a:r>
              <a:rPr lang="en-US" sz="1400" dirty="0" smtClean="0"/>
              <a:t>//TODO }</a:t>
            </a:r>
          </a:p>
          <a:p>
            <a:r>
              <a:rPr lang="en-US" sz="1400" dirty="0" smtClean="0"/>
              <a:t>….</a:t>
            </a:r>
          </a:p>
          <a:p>
            <a:r>
              <a:rPr lang="en-US" sz="1400" dirty="0"/>
              <a:t>}</a:t>
            </a:r>
            <a:r>
              <a:rPr lang="en-US" sz="1400" dirty="0" smtClean="0"/>
              <a:t> </a:t>
            </a:r>
            <a:endParaRPr lang="en-US" sz="1400" dirty="0"/>
          </a:p>
        </p:txBody>
      </p:sp>
    </p:spTree>
    <p:extLst>
      <p:ext uri="{BB962C8B-B14F-4D97-AF65-F5344CB8AC3E}">
        <p14:creationId xmlns:p14="http://schemas.microsoft.com/office/powerpoint/2010/main" val="52737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Node Data Definition Class</a:t>
            </a:r>
            <a:endParaRPr lang="en-US" dirty="0">
              <a:latin typeface="Arial" charset="0"/>
              <a:ea typeface="Arial" charset="0"/>
              <a:cs typeface="Arial" charset="0"/>
            </a:endParaRPr>
          </a:p>
        </p:txBody>
      </p:sp>
      <p:sp>
        <p:nvSpPr>
          <p:cNvPr id="4" name="Content Placeholder 3"/>
          <p:cNvSpPr txBox="1">
            <a:spLocks noGrp="1"/>
          </p:cNvSpPr>
          <p:nvPr>
            <p:ph idx="1"/>
          </p:nvPr>
        </p:nvSpPr>
        <p:spPr>
          <a:xfrm>
            <a:off x="425003" y="2031352"/>
            <a:ext cx="3704860" cy="387285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indent="0">
              <a:spcBef>
                <a:spcPts val="200"/>
              </a:spcBef>
              <a:buNone/>
            </a:pPr>
            <a:r>
              <a:rPr lang="en-US" sz="1600" b="1" dirty="0">
                <a:solidFill>
                  <a:srgbClr val="660066"/>
                </a:solidFill>
              </a:rPr>
              <a:t>p</a:t>
            </a:r>
            <a:r>
              <a:rPr lang="en-US" sz="1600" b="1" dirty="0" smtClean="0">
                <a:solidFill>
                  <a:srgbClr val="660066"/>
                </a:solidFill>
              </a:rPr>
              <a:t>ublic</a:t>
            </a:r>
            <a:r>
              <a:rPr lang="en-US" sz="1600" dirty="0" smtClean="0"/>
              <a:t> class Node{</a:t>
            </a:r>
          </a:p>
          <a:p>
            <a:pPr marL="0" indent="0">
              <a:spcBef>
                <a:spcPts val="200"/>
              </a:spcBef>
              <a:buNone/>
            </a:pPr>
            <a:r>
              <a:rPr lang="en-US" sz="1600" dirty="0" smtClean="0"/>
              <a:t>    </a:t>
            </a:r>
            <a:r>
              <a:rPr lang="en-US" sz="1600" b="1" dirty="0" smtClean="0">
                <a:solidFill>
                  <a:srgbClr val="660066"/>
                </a:solidFill>
              </a:rPr>
              <a:t>private</a:t>
            </a:r>
            <a:r>
              <a:rPr lang="en-US" sz="1600" dirty="0" smtClean="0"/>
              <a:t> </a:t>
            </a:r>
            <a:r>
              <a:rPr lang="en-US" sz="1600" dirty="0" err="1" smtClean="0"/>
              <a:t>int</a:t>
            </a:r>
            <a:r>
              <a:rPr lang="en-US" sz="1600" dirty="0" smtClean="0"/>
              <a:t> data;</a:t>
            </a:r>
          </a:p>
          <a:p>
            <a:pPr marL="0" indent="0">
              <a:spcBef>
                <a:spcPts val="200"/>
              </a:spcBef>
              <a:buNone/>
            </a:pPr>
            <a:r>
              <a:rPr lang="en-US" sz="1600" dirty="0"/>
              <a:t> </a:t>
            </a: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Node next;</a:t>
            </a:r>
          </a:p>
          <a:p>
            <a:pPr marL="0" indent="0">
              <a:spcBef>
                <a:spcPts val="200"/>
              </a:spcBef>
              <a:buNone/>
            </a:pPr>
            <a:r>
              <a:rPr lang="en-US" sz="1600" dirty="0"/>
              <a:t> </a:t>
            </a: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static </a:t>
            </a:r>
            <a:r>
              <a:rPr lang="en-US" sz="1600" dirty="0" err="1" smtClean="0"/>
              <a:t>int</a:t>
            </a:r>
            <a:r>
              <a:rPr lang="en-US" sz="1600" dirty="0" smtClean="0"/>
              <a:t> total;</a:t>
            </a:r>
          </a:p>
          <a:p>
            <a:pPr marL="0" indent="0">
              <a:spcBef>
                <a:spcPts val="200"/>
              </a:spcBef>
              <a:buNone/>
            </a:pPr>
            <a:r>
              <a:rPr lang="en-US" sz="1600" dirty="0"/>
              <a:t> </a:t>
            </a:r>
            <a:r>
              <a:rPr lang="en-US" sz="1600" dirty="0" smtClean="0"/>
              <a:t>  </a:t>
            </a:r>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a:t>
            </a:r>
            <a:r>
              <a:rPr lang="en-US" sz="1600" dirty="0" err="1" smtClean="0"/>
              <a:t>int</a:t>
            </a:r>
            <a:r>
              <a:rPr lang="en-US" sz="1600" dirty="0" smtClean="0"/>
              <a:t> </a:t>
            </a:r>
            <a:r>
              <a:rPr lang="en-US" sz="1600" dirty="0" err="1" smtClean="0"/>
              <a:t>d,Node</a:t>
            </a:r>
            <a:r>
              <a:rPr lang="en-US" sz="1600" dirty="0" smtClean="0"/>
              <a:t> n){</a:t>
            </a:r>
          </a:p>
          <a:p>
            <a:pPr marL="0" indent="0">
              <a:spcBef>
                <a:spcPts val="200"/>
              </a:spcBef>
              <a:buNone/>
            </a:pPr>
            <a:r>
              <a:rPr lang="en-US" sz="1600" dirty="0"/>
              <a:t> </a:t>
            </a:r>
            <a:r>
              <a:rPr lang="en-US" sz="1600" dirty="0" smtClean="0"/>
              <a:t>     data=d;  next=n;</a:t>
            </a:r>
          </a:p>
          <a:p>
            <a:pPr marL="0" indent="0">
              <a:spcBef>
                <a:spcPts val="200"/>
              </a:spcBef>
              <a:buNone/>
            </a:pPr>
            <a:r>
              <a:rPr lang="en-US" sz="1600" dirty="0" smtClean="0"/>
              <a:t>      total++;</a:t>
            </a:r>
          </a:p>
          <a:p>
            <a:pPr marL="0" indent="0">
              <a:spcBef>
                <a:spcPts val="200"/>
              </a:spcBef>
              <a:buNone/>
            </a:pPr>
            <a:r>
              <a:rPr lang="en-US" sz="1600" dirty="0"/>
              <a:t> </a:t>
            </a:r>
            <a:r>
              <a:rPr lang="en-US" sz="1600" dirty="0" smtClean="0"/>
              <a:t>   }</a:t>
            </a:r>
          </a:p>
          <a:p>
            <a:pPr marL="0" indent="0">
              <a:spcBef>
                <a:spcPts val="200"/>
              </a:spcBef>
              <a:buNone/>
            </a:pPr>
            <a:endParaRPr lang="en-US" sz="1600" dirty="0"/>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 </a:t>
            </a:r>
            <a:r>
              <a:rPr lang="en-US" sz="1600" dirty="0" err="1" smtClean="0"/>
              <a:t>getNext</a:t>
            </a:r>
            <a:r>
              <a:rPr lang="en-US" sz="1600" dirty="0" smtClean="0"/>
              <a:t>(){ return next; }</a:t>
            </a:r>
          </a:p>
          <a:p>
            <a:pPr marL="0" indent="0">
              <a:spcBef>
                <a:spcPts val="200"/>
              </a:spcBef>
              <a:buNone/>
            </a:pPr>
            <a:endParaRPr lang="en-US" sz="1600" dirty="0"/>
          </a:p>
          <a:p>
            <a:pPr marL="0" indent="0">
              <a:spcBef>
                <a:spcPts val="200"/>
              </a:spcBef>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err="1" smtClean="0"/>
              <a:t>int</a:t>
            </a:r>
            <a:r>
              <a:rPr lang="en-US" sz="1600" dirty="0" smtClean="0"/>
              <a:t> </a:t>
            </a:r>
            <a:r>
              <a:rPr lang="en-US" sz="1600" dirty="0" err="1" smtClean="0"/>
              <a:t>getData</a:t>
            </a:r>
            <a:r>
              <a:rPr lang="en-US" sz="1600" dirty="0" smtClean="0"/>
              <a:t>(){return data; }</a:t>
            </a:r>
          </a:p>
          <a:p>
            <a:pPr marL="0" indent="0">
              <a:spcBef>
                <a:spcPts val="200"/>
              </a:spcBef>
              <a:buNone/>
            </a:pPr>
            <a:r>
              <a:rPr lang="en-US" sz="1600" dirty="0"/>
              <a:t>}</a:t>
            </a:r>
            <a:r>
              <a:rPr lang="en-US" sz="1600" dirty="0" smtClean="0"/>
              <a:t> </a:t>
            </a:r>
            <a:endParaRPr lang="en-US" sz="1600" dirty="0"/>
          </a:p>
        </p:txBody>
      </p:sp>
      <p:sp>
        <p:nvSpPr>
          <p:cNvPr id="5" name="Content Placeholder 3"/>
          <p:cNvSpPr txBox="1">
            <a:spLocks/>
          </p:cNvSpPr>
          <p:nvPr/>
        </p:nvSpPr>
        <p:spPr>
          <a:xfrm>
            <a:off x="4750158" y="2031352"/>
            <a:ext cx="3887603" cy="3872855"/>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spAutoFit/>
          </a:bodyPr>
          <a:lstStyle>
            <a:lvl1pPr marL="463550" indent="-463550" algn="l" defTabSz="914400" rtl="0" eaLnBrk="1" latinLnBrk="0" hangingPunct="1">
              <a:spcBef>
                <a:spcPts val="2000"/>
              </a:spcBef>
              <a:buSzPct val="90000"/>
              <a:buFontTx/>
              <a:buBlip>
                <a:blip r:embed="rId3"/>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4"/>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5"/>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5"/>
              </a:buBlip>
              <a:defRPr sz="1800" kern="1200">
                <a:solidFill>
                  <a:schemeClr val="tx1"/>
                </a:solidFill>
                <a:latin typeface="+mn-lt"/>
                <a:ea typeface="+mn-ea"/>
                <a:cs typeface="+mn-cs"/>
              </a:defRPr>
            </a:lvl5pPr>
            <a:lvl6pPr marL="229076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6pPr>
            <a:lvl7pPr marL="2625725" indent="-344488" algn="l" defTabSz="914400" rtl="0" eaLnBrk="1" latinLnBrk="0" hangingPunct="1">
              <a:spcBef>
                <a:spcPct val="20000"/>
              </a:spcBef>
              <a:buSzPct val="90000"/>
              <a:buFontTx/>
              <a:buBlip>
                <a:blip r:embed="rId5"/>
              </a:buBlip>
              <a:defRPr lang="en-US" sz="1800" kern="1200" dirty="0" smtClean="0">
                <a:solidFill>
                  <a:schemeClr val="tx1"/>
                </a:solidFill>
                <a:latin typeface="+mn-lt"/>
                <a:ea typeface="+mn-ea"/>
                <a:cs typeface="+mn-cs"/>
              </a:defRPr>
            </a:lvl7pPr>
            <a:lvl8pPr marL="2970213" indent="-344488" algn="l" defTabSz="914400" rtl="0" eaLnBrk="1" latinLnBrk="0" hangingPunct="1">
              <a:spcBef>
                <a:spcPct val="20000"/>
              </a:spcBef>
              <a:buSzPct val="90000"/>
              <a:buFontTx/>
              <a:buBlip>
                <a:blip r:embed="rId3"/>
              </a:buBlip>
              <a:defRPr lang="en-US" sz="1800" kern="1200" dirty="0" smtClean="0">
                <a:solidFill>
                  <a:schemeClr val="tx1"/>
                </a:solidFill>
                <a:latin typeface="+mn-lt"/>
                <a:ea typeface="+mn-ea"/>
                <a:cs typeface="+mn-cs"/>
              </a:defRPr>
            </a:lvl8pPr>
            <a:lvl9pPr marL="3313113" indent="-344488" algn="l" defTabSz="914400" rtl="0" eaLnBrk="1" latinLnBrk="0" hangingPunct="1">
              <a:spcBef>
                <a:spcPct val="20000"/>
              </a:spcBef>
              <a:buSzPct val="90000"/>
              <a:buFontTx/>
              <a:buBlip>
                <a:blip r:embed="rId4"/>
              </a:buBlip>
              <a:defRPr lang="en-US" sz="1800" kern="1200" dirty="0">
                <a:solidFill>
                  <a:schemeClr val="tx1"/>
                </a:solidFill>
                <a:latin typeface="+mn-lt"/>
                <a:ea typeface="+mn-ea"/>
                <a:cs typeface="+mn-cs"/>
              </a:defRPr>
            </a:lvl9pPr>
          </a:lstStyle>
          <a:p>
            <a:pPr marL="0" indent="0">
              <a:spcBef>
                <a:spcPts val="200"/>
              </a:spcBef>
              <a:buFontTx/>
              <a:buNone/>
            </a:pPr>
            <a:r>
              <a:rPr lang="en-US" sz="1600" b="1" dirty="0" smtClean="0">
                <a:solidFill>
                  <a:srgbClr val="660066"/>
                </a:solidFill>
              </a:rPr>
              <a:t>public</a:t>
            </a:r>
            <a:r>
              <a:rPr lang="en-US" sz="1600" dirty="0" smtClean="0"/>
              <a:t> class Node{</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t> Student data;</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Node next;</a:t>
            </a:r>
          </a:p>
          <a:p>
            <a:pPr marL="0" indent="0">
              <a:spcBef>
                <a:spcPts val="200"/>
              </a:spcBef>
              <a:buFontTx/>
              <a:buNone/>
            </a:pPr>
            <a:r>
              <a:rPr lang="en-US" sz="1600" dirty="0" smtClean="0"/>
              <a:t>    </a:t>
            </a:r>
            <a:r>
              <a:rPr lang="en-US" sz="1600" b="1" dirty="0" smtClean="0">
                <a:solidFill>
                  <a:srgbClr val="660066"/>
                </a:solidFill>
              </a:rPr>
              <a:t>private</a:t>
            </a:r>
            <a:r>
              <a:rPr lang="en-US" sz="1600" dirty="0" smtClean="0">
                <a:solidFill>
                  <a:srgbClr val="660066"/>
                </a:solidFill>
              </a:rPr>
              <a:t> </a:t>
            </a:r>
            <a:r>
              <a:rPr lang="en-US" sz="1600" dirty="0" smtClean="0"/>
              <a:t>static </a:t>
            </a:r>
            <a:r>
              <a:rPr lang="en-US" sz="1600" dirty="0" err="1" smtClean="0"/>
              <a:t>int</a:t>
            </a:r>
            <a:r>
              <a:rPr lang="en-US" sz="1600" dirty="0" smtClean="0"/>
              <a:t> total;</a:t>
            </a:r>
          </a:p>
          <a:p>
            <a:pPr marL="0" indent="0">
              <a:spcBef>
                <a:spcPts val="200"/>
              </a:spcBef>
              <a:buFontTx/>
              <a:buNone/>
            </a:pPr>
            <a:r>
              <a:rPr lang="en-US" sz="1600" dirty="0" smtClean="0"/>
              <a:t>   </a:t>
            </a:r>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Node(Student </a:t>
            </a:r>
            <a:r>
              <a:rPr lang="en-US" sz="1600" dirty="0" err="1" smtClean="0"/>
              <a:t>d,Node</a:t>
            </a:r>
            <a:r>
              <a:rPr lang="en-US" sz="1600" dirty="0" smtClean="0"/>
              <a:t> n){</a:t>
            </a:r>
          </a:p>
          <a:p>
            <a:pPr marL="0" indent="0">
              <a:spcBef>
                <a:spcPts val="200"/>
              </a:spcBef>
              <a:buFontTx/>
              <a:buNone/>
            </a:pPr>
            <a:r>
              <a:rPr lang="en-US" sz="1600" dirty="0" smtClean="0"/>
              <a:t>      data=d;  next=n;</a:t>
            </a:r>
          </a:p>
          <a:p>
            <a:pPr marL="0" indent="0">
              <a:spcBef>
                <a:spcPts val="200"/>
              </a:spcBef>
              <a:buFontTx/>
              <a:buNone/>
            </a:pPr>
            <a:r>
              <a:rPr lang="en-US" sz="1600" dirty="0" smtClean="0"/>
              <a:t>      total++;</a:t>
            </a:r>
          </a:p>
          <a:p>
            <a:pPr marL="0" indent="0">
              <a:spcBef>
                <a:spcPts val="200"/>
              </a:spcBef>
              <a:buFontTx/>
              <a:buNone/>
            </a:pPr>
            <a:r>
              <a:rPr lang="en-US" sz="1600" dirty="0" smtClean="0"/>
              <a:t>    }</a:t>
            </a:r>
          </a:p>
          <a:p>
            <a:pPr marL="0" indent="0">
              <a:spcBef>
                <a:spcPts val="200"/>
              </a:spcBef>
              <a:buFontTx/>
              <a:buNone/>
            </a:pPr>
            <a:endParaRPr lang="en-US" sz="1600" dirty="0" smtClean="0"/>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Node </a:t>
            </a:r>
            <a:r>
              <a:rPr lang="en-US" sz="1600" dirty="0" err="1" smtClean="0"/>
              <a:t>getNext</a:t>
            </a:r>
            <a:r>
              <a:rPr lang="en-US" sz="1600" dirty="0" smtClean="0"/>
              <a:t>(){ return next; }</a:t>
            </a:r>
          </a:p>
          <a:p>
            <a:pPr marL="0" indent="0">
              <a:spcBef>
                <a:spcPts val="200"/>
              </a:spcBef>
              <a:buFontTx/>
              <a:buNone/>
            </a:pPr>
            <a:endParaRPr lang="en-US" sz="1600" dirty="0" smtClean="0"/>
          </a:p>
          <a:p>
            <a:pPr marL="0" indent="0">
              <a:spcBef>
                <a:spcPts val="200"/>
              </a:spcBef>
              <a:buFontTx/>
              <a:buNone/>
            </a:pPr>
            <a:r>
              <a:rPr lang="en-US" sz="1600" dirty="0" smtClean="0"/>
              <a:t>   </a:t>
            </a:r>
            <a:r>
              <a:rPr lang="en-US" sz="1600" b="1" dirty="0" smtClean="0">
                <a:solidFill>
                  <a:srgbClr val="660066"/>
                </a:solidFill>
              </a:rPr>
              <a:t>public</a:t>
            </a:r>
            <a:r>
              <a:rPr lang="en-US" sz="1600" dirty="0" smtClean="0">
                <a:solidFill>
                  <a:srgbClr val="660066"/>
                </a:solidFill>
              </a:rPr>
              <a:t> </a:t>
            </a:r>
            <a:r>
              <a:rPr lang="en-US" sz="1600" dirty="0" smtClean="0"/>
              <a:t>Student </a:t>
            </a:r>
            <a:r>
              <a:rPr lang="en-US" sz="1600" dirty="0" err="1" smtClean="0"/>
              <a:t>getData</a:t>
            </a:r>
            <a:r>
              <a:rPr lang="en-US" sz="1600" dirty="0" smtClean="0"/>
              <a:t>(){return data; }</a:t>
            </a:r>
          </a:p>
          <a:p>
            <a:pPr marL="0" indent="0">
              <a:spcBef>
                <a:spcPts val="200"/>
              </a:spcBef>
              <a:buFontTx/>
              <a:buNone/>
            </a:pPr>
            <a:r>
              <a:rPr lang="en-US" sz="1600" dirty="0" smtClean="0"/>
              <a:t>} </a:t>
            </a:r>
            <a:endParaRPr lang="en-US" sz="1600" dirty="0"/>
          </a:p>
        </p:txBody>
      </p:sp>
    </p:spTree>
    <p:extLst>
      <p:ext uri="{BB962C8B-B14F-4D97-AF65-F5344CB8AC3E}">
        <p14:creationId xmlns:p14="http://schemas.microsoft.com/office/powerpoint/2010/main" val="100568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a:t>
            </a:r>
            <a:r>
              <a:rPr lang="en-US" dirty="0" smtClean="0">
                <a:latin typeface="Arial" charset="0"/>
                <a:ea typeface="Arial" charset="0"/>
                <a:cs typeface="Arial" charset="0"/>
              </a:rPr>
              <a:t>xercise1</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r>
              <a:rPr lang="en-US" sz="2000" dirty="0" smtClean="0"/>
              <a:t>Part-a: Given the class “Node”, create a  instance method that stores input data in a linked list one at a time. </a:t>
            </a:r>
            <a:endParaRPr lang="en-US" sz="2000" dirty="0"/>
          </a:p>
        </p:txBody>
      </p:sp>
      <p:grpSp>
        <p:nvGrpSpPr>
          <p:cNvPr id="4" name="Group 3"/>
          <p:cNvGrpSpPr/>
          <p:nvPr/>
        </p:nvGrpSpPr>
        <p:grpSpPr>
          <a:xfrm>
            <a:off x="1063699" y="2913280"/>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1133488" y="2913280"/>
            <a:ext cx="864314" cy="369332"/>
          </a:xfrm>
          <a:prstGeom prst="rect">
            <a:avLst/>
          </a:prstGeom>
          <a:noFill/>
        </p:spPr>
        <p:txBody>
          <a:bodyPr wrap="none" rtlCol="0">
            <a:spAutoFit/>
          </a:bodyPr>
          <a:lstStyle/>
          <a:p>
            <a:r>
              <a:rPr lang="en-US" dirty="0" smtClean="0"/>
              <a:t>data1</a:t>
            </a:r>
            <a:endParaRPr lang="en-US" dirty="0"/>
          </a:p>
        </p:txBody>
      </p:sp>
      <p:grpSp>
        <p:nvGrpSpPr>
          <p:cNvPr id="8" name="Group 7"/>
          <p:cNvGrpSpPr/>
          <p:nvPr/>
        </p:nvGrpSpPr>
        <p:grpSpPr>
          <a:xfrm>
            <a:off x="2838174" y="2913280"/>
            <a:ext cx="1181653" cy="552174"/>
            <a:chOff x="2120348" y="2153479"/>
            <a:chExt cx="1181653" cy="552174"/>
          </a:xfrm>
        </p:grpSpPr>
        <p:sp>
          <p:nvSpPr>
            <p:cNvPr id="9" name="Rectangle 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885877" y="2913280"/>
            <a:ext cx="864314" cy="369332"/>
          </a:xfrm>
          <a:prstGeom prst="rect">
            <a:avLst/>
          </a:prstGeom>
          <a:noFill/>
        </p:spPr>
        <p:txBody>
          <a:bodyPr wrap="none" rtlCol="0">
            <a:spAutoFit/>
          </a:bodyPr>
          <a:lstStyle/>
          <a:p>
            <a:r>
              <a:rPr lang="en-US" dirty="0" smtClean="0"/>
              <a:t>data2</a:t>
            </a:r>
            <a:endParaRPr lang="en-US" dirty="0"/>
          </a:p>
        </p:txBody>
      </p:sp>
      <p:grpSp>
        <p:nvGrpSpPr>
          <p:cNvPr id="12" name="Group 11"/>
          <p:cNvGrpSpPr/>
          <p:nvPr/>
        </p:nvGrpSpPr>
        <p:grpSpPr>
          <a:xfrm>
            <a:off x="5720522" y="2913280"/>
            <a:ext cx="1181653" cy="552174"/>
            <a:chOff x="2120348" y="2153479"/>
            <a:chExt cx="1181653" cy="552174"/>
          </a:xfrm>
        </p:grpSpPr>
        <p:sp>
          <p:nvSpPr>
            <p:cNvPr id="13" name="Rectangle 1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5679881" y="2913280"/>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16" name="Straight Arrow Connector 15"/>
          <p:cNvCxnSpPr/>
          <p:nvPr/>
        </p:nvCxnSpPr>
        <p:spPr>
          <a:xfrm>
            <a:off x="2076174" y="3140150"/>
            <a:ext cx="762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929304" y="3470249"/>
            <a:ext cx="6622894" cy="1569660"/>
          </a:xfrm>
          <a:prstGeom prst="rect">
            <a:avLst/>
          </a:prstGeom>
          <a:noFill/>
        </p:spPr>
        <p:txBody>
          <a:bodyPr wrap="square" rtlCol="0">
            <a:spAutoFit/>
          </a:bodyPr>
          <a:lstStyle/>
          <a:p>
            <a:r>
              <a:rPr lang="en-US" sz="1600" dirty="0" smtClean="0"/>
              <a:t>Procedure Add to the end of a list: </a:t>
            </a:r>
          </a:p>
          <a:p>
            <a:pPr marL="285750" indent="-285750">
              <a:buFont typeface="Arial"/>
              <a:buChar char="•"/>
            </a:pPr>
            <a:r>
              <a:rPr lang="en-US" sz="1600" dirty="0" smtClean="0"/>
              <a:t>Read data from input</a:t>
            </a:r>
          </a:p>
          <a:p>
            <a:pPr marL="285750" indent="-285750">
              <a:buFont typeface="Arial"/>
              <a:buChar char="•"/>
            </a:pPr>
            <a:r>
              <a:rPr lang="en-US" sz="1600" dirty="0" smtClean="0"/>
              <a:t>Create a new node and fill its data component, then make that a null reference.</a:t>
            </a:r>
          </a:p>
          <a:p>
            <a:pPr marL="285750" indent="-285750">
              <a:buFont typeface="Arial"/>
              <a:buChar char="•"/>
            </a:pPr>
            <a:r>
              <a:rPr lang="en-US" sz="1600" dirty="0" smtClean="0"/>
              <a:t>Link that to the tail node in the list.</a:t>
            </a:r>
          </a:p>
          <a:p>
            <a:pPr marL="285750" indent="-285750">
              <a:buFont typeface="Arial"/>
              <a:buChar char="•"/>
            </a:pPr>
            <a:r>
              <a:rPr lang="en-US" sz="1600" dirty="0" smtClean="0"/>
              <a:t>Update tail.</a:t>
            </a:r>
            <a:endParaRPr lang="en-US" sz="1600" dirty="0"/>
          </a:p>
        </p:txBody>
      </p:sp>
      <p:cxnSp>
        <p:nvCxnSpPr>
          <p:cNvPr id="20" name="Straight Arrow Connector 19"/>
          <p:cNvCxnSpPr/>
          <p:nvPr/>
        </p:nvCxnSpPr>
        <p:spPr>
          <a:xfrm>
            <a:off x="5212522" y="314015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581913" y="295548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581913" y="295548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206525" y="2586152"/>
            <a:ext cx="791277" cy="369332"/>
          </a:xfrm>
          <a:prstGeom prst="rect">
            <a:avLst/>
          </a:prstGeom>
          <a:noFill/>
        </p:spPr>
        <p:txBody>
          <a:bodyPr wrap="none" rtlCol="0">
            <a:spAutoFit/>
          </a:bodyPr>
          <a:lstStyle/>
          <a:p>
            <a:r>
              <a:rPr lang="en-US" dirty="0" smtClean="0"/>
              <a:t>head</a:t>
            </a:r>
            <a:endParaRPr lang="en-US" dirty="0"/>
          </a:p>
        </p:txBody>
      </p:sp>
      <p:sp>
        <p:nvSpPr>
          <p:cNvPr id="24" name="TextBox 23"/>
          <p:cNvSpPr txBox="1"/>
          <p:nvPr/>
        </p:nvSpPr>
        <p:spPr>
          <a:xfrm>
            <a:off x="6068919" y="2586152"/>
            <a:ext cx="512994" cy="369332"/>
          </a:xfrm>
          <a:prstGeom prst="rect">
            <a:avLst/>
          </a:prstGeom>
          <a:noFill/>
        </p:spPr>
        <p:txBody>
          <a:bodyPr wrap="none" rtlCol="0">
            <a:spAutoFit/>
          </a:bodyPr>
          <a:lstStyle/>
          <a:p>
            <a:r>
              <a:rPr lang="en-US" dirty="0" smtClean="0"/>
              <a:t>tail</a:t>
            </a:r>
            <a:endParaRPr lang="en-US" dirty="0"/>
          </a:p>
        </p:txBody>
      </p:sp>
      <p:cxnSp>
        <p:nvCxnSpPr>
          <p:cNvPr id="27" name="Straight Arrow Connector 26"/>
          <p:cNvCxnSpPr/>
          <p:nvPr/>
        </p:nvCxnSpPr>
        <p:spPr>
          <a:xfrm>
            <a:off x="3865225" y="314015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4572000" y="2886161"/>
            <a:ext cx="415498" cy="369332"/>
          </a:xfrm>
          <a:prstGeom prst="rect">
            <a:avLst/>
          </a:prstGeom>
          <a:noFill/>
        </p:spPr>
        <p:txBody>
          <a:bodyPr wrap="none" rtlCol="0">
            <a:spAutoFit/>
          </a:bodyPr>
          <a:lstStyle/>
          <a:p>
            <a:r>
              <a:rPr lang="en-US" dirty="0" smtClean="0"/>
              <a:t>…</a:t>
            </a:r>
            <a:endParaRPr lang="en-US" dirty="0"/>
          </a:p>
        </p:txBody>
      </p:sp>
      <p:grpSp>
        <p:nvGrpSpPr>
          <p:cNvPr id="50" name="Group 49"/>
          <p:cNvGrpSpPr/>
          <p:nvPr/>
        </p:nvGrpSpPr>
        <p:grpSpPr>
          <a:xfrm>
            <a:off x="1002153" y="5786642"/>
            <a:ext cx="1181653" cy="552174"/>
            <a:chOff x="2120348" y="2153479"/>
            <a:chExt cx="1181653" cy="552174"/>
          </a:xfrm>
        </p:grpSpPr>
        <p:sp>
          <p:nvSpPr>
            <p:cNvPr id="51" name="Rectangle 50"/>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3" name="TextBox 52"/>
          <p:cNvSpPr txBox="1"/>
          <p:nvPr/>
        </p:nvSpPr>
        <p:spPr>
          <a:xfrm>
            <a:off x="1071942" y="5786642"/>
            <a:ext cx="864314" cy="369332"/>
          </a:xfrm>
          <a:prstGeom prst="rect">
            <a:avLst/>
          </a:prstGeom>
          <a:noFill/>
        </p:spPr>
        <p:txBody>
          <a:bodyPr wrap="none" rtlCol="0">
            <a:spAutoFit/>
          </a:bodyPr>
          <a:lstStyle/>
          <a:p>
            <a:r>
              <a:rPr lang="en-US" dirty="0" smtClean="0"/>
              <a:t>data1</a:t>
            </a:r>
            <a:endParaRPr lang="en-US" dirty="0"/>
          </a:p>
        </p:txBody>
      </p:sp>
      <p:grpSp>
        <p:nvGrpSpPr>
          <p:cNvPr id="54" name="Group 53"/>
          <p:cNvGrpSpPr/>
          <p:nvPr/>
        </p:nvGrpSpPr>
        <p:grpSpPr>
          <a:xfrm>
            <a:off x="2776628" y="5786642"/>
            <a:ext cx="1181653" cy="552174"/>
            <a:chOff x="2120348" y="2153479"/>
            <a:chExt cx="1181653" cy="552174"/>
          </a:xfrm>
        </p:grpSpPr>
        <p:sp>
          <p:nvSpPr>
            <p:cNvPr id="55" name="Rectangle 5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7" name="TextBox 56"/>
          <p:cNvSpPr txBox="1"/>
          <p:nvPr/>
        </p:nvSpPr>
        <p:spPr>
          <a:xfrm>
            <a:off x="2824331" y="5786642"/>
            <a:ext cx="864314" cy="369332"/>
          </a:xfrm>
          <a:prstGeom prst="rect">
            <a:avLst/>
          </a:prstGeom>
          <a:noFill/>
        </p:spPr>
        <p:txBody>
          <a:bodyPr wrap="none" rtlCol="0">
            <a:spAutoFit/>
          </a:bodyPr>
          <a:lstStyle/>
          <a:p>
            <a:r>
              <a:rPr lang="en-US" dirty="0" smtClean="0"/>
              <a:t>data2</a:t>
            </a:r>
            <a:endParaRPr lang="en-US" dirty="0"/>
          </a:p>
        </p:txBody>
      </p:sp>
      <p:grpSp>
        <p:nvGrpSpPr>
          <p:cNvPr id="58" name="Group 57"/>
          <p:cNvGrpSpPr/>
          <p:nvPr/>
        </p:nvGrpSpPr>
        <p:grpSpPr>
          <a:xfrm>
            <a:off x="5658976" y="5786642"/>
            <a:ext cx="1181653" cy="552174"/>
            <a:chOff x="2120348" y="2153479"/>
            <a:chExt cx="1181653" cy="552174"/>
          </a:xfrm>
        </p:grpSpPr>
        <p:sp>
          <p:nvSpPr>
            <p:cNvPr id="59" name="Rectangle 5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1" name="TextBox 60"/>
          <p:cNvSpPr txBox="1"/>
          <p:nvPr/>
        </p:nvSpPr>
        <p:spPr>
          <a:xfrm>
            <a:off x="5618335" y="5786642"/>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63" name="Straight Arrow Connector 62"/>
          <p:cNvCxnSpPr/>
          <p:nvPr/>
        </p:nvCxnSpPr>
        <p:spPr>
          <a:xfrm>
            <a:off x="5150976" y="6013512"/>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6520367"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520367"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3012402" y="5451898"/>
            <a:ext cx="791277" cy="369332"/>
          </a:xfrm>
          <a:prstGeom prst="rect">
            <a:avLst/>
          </a:prstGeom>
          <a:noFill/>
        </p:spPr>
        <p:txBody>
          <a:bodyPr wrap="none" rtlCol="0">
            <a:spAutoFit/>
          </a:bodyPr>
          <a:lstStyle/>
          <a:p>
            <a:r>
              <a:rPr lang="en-US" dirty="0" smtClean="0"/>
              <a:t>head</a:t>
            </a:r>
            <a:endParaRPr lang="en-US" dirty="0"/>
          </a:p>
        </p:txBody>
      </p:sp>
      <p:sp>
        <p:nvSpPr>
          <p:cNvPr id="67" name="TextBox 66"/>
          <p:cNvSpPr txBox="1"/>
          <p:nvPr/>
        </p:nvSpPr>
        <p:spPr>
          <a:xfrm>
            <a:off x="6007373" y="5459514"/>
            <a:ext cx="512994" cy="369332"/>
          </a:xfrm>
          <a:prstGeom prst="rect">
            <a:avLst/>
          </a:prstGeom>
          <a:noFill/>
        </p:spPr>
        <p:txBody>
          <a:bodyPr wrap="none" rtlCol="0">
            <a:spAutoFit/>
          </a:bodyPr>
          <a:lstStyle/>
          <a:p>
            <a:r>
              <a:rPr lang="en-US" dirty="0" smtClean="0"/>
              <a:t>tail</a:t>
            </a:r>
            <a:endParaRPr lang="en-US" dirty="0"/>
          </a:p>
        </p:txBody>
      </p:sp>
      <p:cxnSp>
        <p:nvCxnSpPr>
          <p:cNvPr id="68" name="Straight Arrow Connector 67"/>
          <p:cNvCxnSpPr/>
          <p:nvPr/>
        </p:nvCxnSpPr>
        <p:spPr>
          <a:xfrm>
            <a:off x="3803679" y="6013512"/>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4510454" y="5759523"/>
            <a:ext cx="415498" cy="369332"/>
          </a:xfrm>
          <a:prstGeom prst="rect">
            <a:avLst/>
          </a:prstGeom>
          <a:noFill/>
        </p:spPr>
        <p:txBody>
          <a:bodyPr wrap="none" rtlCol="0">
            <a:spAutoFit/>
          </a:bodyPr>
          <a:lstStyle/>
          <a:p>
            <a:r>
              <a:rPr lang="en-US" dirty="0" smtClean="0"/>
              <a:t>…</a:t>
            </a:r>
            <a:endParaRPr lang="en-US" dirty="0"/>
          </a:p>
        </p:txBody>
      </p:sp>
      <p:sp>
        <p:nvSpPr>
          <p:cNvPr id="70" name="TextBox 69"/>
          <p:cNvSpPr txBox="1"/>
          <p:nvPr/>
        </p:nvSpPr>
        <p:spPr>
          <a:xfrm>
            <a:off x="1002153" y="5459514"/>
            <a:ext cx="1331276" cy="369332"/>
          </a:xfrm>
          <a:prstGeom prst="rect">
            <a:avLst/>
          </a:prstGeom>
          <a:noFill/>
        </p:spPr>
        <p:txBody>
          <a:bodyPr wrap="none" rtlCol="0">
            <a:spAutoFit/>
          </a:bodyPr>
          <a:lstStyle/>
          <a:p>
            <a:r>
              <a:rPr lang="en-US" dirty="0"/>
              <a:t>n</a:t>
            </a:r>
            <a:r>
              <a:rPr lang="en-US" dirty="0" smtClean="0"/>
              <a:t>ew node</a:t>
            </a:r>
            <a:endParaRPr lang="en-US" dirty="0"/>
          </a:p>
        </p:txBody>
      </p:sp>
      <p:cxnSp>
        <p:nvCxnSpPr>
          <p:cNvPr id="71" name="Straight Connector 70"/>
          <p:cNvCxnSpPr/>
          <p:nvPr/>
        </p:nvCxnSpPr>
        <p:spPr>
          <a:xfrm flipH="1">
            <a:off x="1889051"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1889051" y="5828846"/>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0292" y="5155020"/>
            <a:ext cx="7096815" cy="369332"/>
          </a:xfrm>
          <a:prstGeom prst="rect">
            <a:avLst/>
          </a:prstGeom>
          <a:noFill/>
        </p:spPr>
        <p:txBody>
          <a:bodyPr wrap="none" rtlCol="0">
            <a:spAutoFit/>
          </a:bodyPr>
          <a:lstStyle/>
          <a:p>
            <a:pPr marL="285750" indent="-285750">
              <a:buFont typeface="Arial"/>
              <a:buChar char="•"/>
            </a:pPr>
            <a:r>
              <a:rPr lang="en-US" b="1" dirty="0" smtClean="0"/>
              <a:t>Part-b: What if we want to add to the beginning of the list? </a:t>
            </a:r>
            <a:endParaRPr lang="en-US" b="1" dirty="0"/>
          </a:p>
        </p:txBody>
      </p:sp>
      <p:sp>
        <p:nvSpPr>
          <p:cNvPr id="74" name="TextBox 73"/>
          <p:cNvSpPr txBox="1"/>
          <p:nvPr/>
        </p:nvSpPr>
        <p:spPr>
          <a:xfrm>
            <a:off x="7258663" y="5185078"/>
            <a:ext cx="1505941" cy="307777"/>
          </a:xfrm>
          <a:prstGeom prst="rect">
            <a:avLst/>
          </a:prstGeom>
          <a:noFill/>
        </p:spPr>
        <p:txBody>
          <a:bodyPr wrap="none" rtlCol="0">
            <a:spAutoFit/>
          </a:bodyPr>
          <a:lstStyle/>
          <a:p>
            <a:r>
              <a:rPr lang="en-US" sz="1400" b="1" dirty="0" smtClean="0">
                <a:solidFill>
                  <a:srgbClr val="FF0000"/>
                </a:solidFill>
              </a:rPr>
              <a:t>(Your turn now)</a:t>
            </a:r>
            <a:endParaRPr lang="en-US" sz="1400" b="1" dirty="0">
              <a:solidFill>
                <a:srgbClr val="FF0000"/>
              </a:solidFill>
            </a:endParaRPr>
          </a:p>
        </p:txBody>
      </p:sp>
    </p:spTree>
    <p:extLst>
      <p:ext uri="{BB962C8B-B14F-4D97-AF65-F5344CB8AC3E}">
        <p14:creationId xmlns:p14="http://schemas.microsoft.com/office/powerpoint/2010/main" val="539650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3" name="Content Placeholder 2"/>
          <p:cNvSpPr>
            <a:spLocks noGrp="1"/>
          </p:cNvSpPr>
          <p:nvPr>
            <p:ph idx="1"/>
          </p:nvPr>
        </p:nvSpPr>
        <p:spPr>
          <a:xfrm>
            <a:off x="914399" y="1371600"/>
            <a:ext cx="7313613" cy="4056062"/>
          </a:xfrm>
        </p:spPr>
        <p:txBody>
          <a:bodyPr/>
          <a:lstStyle/>
          <a:p>
            <a:r>
              <a:rPr lang="en-US" dirty="0" smtClean="0"/>
              <a:t>Maintain a list of ”scientist” objects in a </a:t>
            </a:r>
            <a:r>
              <a:rPr lang="en-US" dirty="0" err="1" smtClean="0"/>
              <a:t>linkedlist</a:t>
            </a:r>
            <a:r>
              <a:rPr lang="en-US" dirty="0" smtClean="0"/>
              <a:t> structure. </a:t>
            </a:r>
            <a:endParaRPr lang="en-US" dirty="0"/>
          </a:p>
        </p:txBody>
      </p:sp>
      <p:sp>
        <p:nvSpPr>
          <p:cNvPr id="4" name="Rectangle 3"/>
          <p:cNvSpPr/>
          <p:nvPr/>
        </p:nvSpPr>
        <p:spPr>
          <a:xfrm>
            <a:off x="817809" y="2431933"/>
            <a:ext cx="8326191" cy="3970318"/>
          </a:xfrm>
          <a:prstGeom prst="rect">
            <a:avLst/>
          </a:prstGeom>
        </p:spPr>
        <p:txBody>
          <a:bodyPr wrap="square">
            <a:spAutoFit/>
          </a:bodyPr>
          <a:lstStyle/>
          <a:p>
            <a:r>
              <a:rPr lang="en-US" dirty="0">
                <a:solidFill>
                  <a:srgbClr val="931A68"/>
                </a:solidFill>
                <a:latin typeface="Monaco" charset="0"/>
              </a:rPr>
              <a:t>public</a:t>
            </a:r>
            <a:r>
              <a:rPr lang="en-US" dirty="0">
                <a:latin typeface="Monaco" charset="0"/>
              </a:rPr>
              <a:t> </a:t>
            </a:r>
            <a:r>
              <a:rPr lang="en-US" dirty="0">
                <a:solidFill>
                  <a:srgbClr val="931A68"/>
                </a:solidFill>
                <a:latin typeface="Monaco" charset="0"/>
              </a:rPr>
              <a:t>class</a:t>
            </a:r>
            <a:r>
              <a:rPr lang="en-US" dirty="0">
                <a:latin typeface="Monaco" charset="0"/>
              </a:rPr>
              <a:t> Scientist </a:t>
            </a:r>
            <a:r>
              <a:rPr lang="en-US" dirty="0">
                <a:solidFill>
                  <a:srgbClr val="931A68"/>
                </a:solidFill>
                <a:latin typeface="Monaco" charset="0"/>
              </a:rPr>
              <a:t>implements</a:t>
            </a:r>
            <a:r>
              <a:rPr lang="en-US" dirty="0">
                <a:latin typeface="Monaco" charset="0"/>
              </a:rPr>
              <a:t> Comparable&lt;Scientist&gt;{</a:t>
            </a:r>
          </a:p>
          <a:p>
            <a:r>
              <a:rPr lang="en-US" dirty="0">
                <a:solidFill>
                  <a:srgbClr val="931A68"/>
                </a:solidFill>
                <a:latin typeface="Monaco" charset="0"/>
              </a:rPr>
              <a:t>private</a:t>
            </a:r>
            <a:r>
              <a:rPr lang="en-US" dirty="0">
                <a:latin typeface="Monaco" charset="0"/>
              </a:rPr>
              <a:t> String </a:t>
            </a:r>
            <a:r>
              <a:rPr lang="en-US" dirty="0">
                <a:solidFill>
                  <a:srgbClr val="0326CC"/>
                </a:solidFill>
                <a:latin typeface="Monaco" charset="0"/>
              </a:rPr>
              <a:t>name</a:t>
            </a:r>
            <a:r>
              <a:rPr lang="en-US" dirty="0">
                <a:latin typeface="Monaco" charset="0"/>
              </a:rPr>
              <a:t>; </a:t>
            </a:r>
          </a:p>
          <a:p>
            <a:r>
              <a:rPr lang="en-US" dirty="0">
                <a:solidFill>
                  <a:srgbClr val="931A68"/>
                </a:solidFill>
                <a:latin typeface="Monaco" charset="0"/>
              </a:rPr>
              <a:t>public</a:t>
            </a:r>
            <a:r>
              <a:rPr lang="en-US" dirty="0">
                <a:latin typeface="Monaco" charset="0"/>
              </a:rPr>
              <a:t> Scientist(){}</a:t>
            </a:r>
          </a:p>
          <a:p>
            <a:r>
              <a:rPr lang="en-US" dirty="0">
                <a:solidFill>
                  <a:srgbClr val="931A68"/>
                </a:solidFill>
                <a:latin typeface="Monaco" charset="0"/>
              </a:rPr>
              <a:t>public</a:t>
            </a:r>
            <a:r>
              <a:rPr lang="en-US" dirty="0">
                <a:latin typeface="Monaco" charset="0"/>
              </a:rPr>
              <a:t> Scientist(String </a:t>
            </a:r>
            <a:r>
              <a:rPr lang="en-US" dirty="0">
                <a:solidFill>
                  <a:srgbClr val="7E504F"/>
                </a:solidFill>
                <a:latin typeface="Monaco" charset="0"/>
              </a:rPr>
              <a:t>name</a:t>
            </a:r>
            <a:r>
              <a:rPr lang="en-US" dirty="0">
                <a:latin typeface="Monaco" charset="0"/>
              </a:rPr>
              <a:t>) {</a:t>
            </a:r>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name</a:t>
            </a:r>
            <a:r>
              <a:rPr lang="en-US" dirty="0">
                <a:latin typeface="Monaco" charset="0"/>
              </a:rPr>
              <a:t> = </a:t>
            </a:r>
            <a:r>
              <a:rPr lang="en-US" dirty="0">
                <a:solidFill>
                  <a:srgbClr val="7E504F"/>
                </a:solidFill>
                <a:latin typeface="Monaco" charset="0"/>
              </a:rPr>
              <a:t>name</a:t>
            </a:r>
            <a:r>
              <a:rPr lang="en-US" dirty="0">
                <a:latin typeface="Monaco" charset="0"/>
              </a:rPr>
              <a:t>; }</a:t>
            </a:r>
          </a:p>
          <a:p>
            <a:r>
              <a:rPr lang="en-US" dirty="0">
                <a:solidFill>
                  <a:srgbClr val="931A68"/>
                </a:solidFill>
                <a:latin typeface="Monaco" charset="0"/>
              </a:rPr>
              <a:t>public</a:t>
            </a:r>
            <a:r>
              <a:rPr lang="en-US" dirty="0">
                <a:latin typeface="Monaco" charset="0"/>
              </a:rPr>
              <a:t> String </a:t>
            </a:r>
            <a:r>
              <a:rPr lang="en-US" dirty="0" err="1">
                <a:latin typeface="Monaco" charset="0"/>
              </a:rPr>
              <a:t>getName</a:t>
            </a:r>
            <a:r>
              <a:rPr lang="en-US" dirty="0">
                <a:latin typeface="Monaco" charset="0"/>
              </a:rPr>
              <a:t>() {</a:t>
            </a:r>
            <a:r>
              <a:rPr lang="en-US" dirty="0">
                <a:solidFill>
                  <a:srgbClr val="931A68"/>
                </a:solidFill>
                <a:latin typeface="Monaco" charset="0"/>
              </a:rPr>
              <a:t>return</a:t>
            </a:r>
            <a:r>
              <a:rPr lang="en-US" dirty="0">
                <a:latin typeface="Monaco" charset="0"/>
              </a:rPr>
              <a:t> </a:t>
            </a:r>
            <a:r>
              <a:rPr lang="en-US" dirty="0">
                <a:solidFill>
                  <a:srgbClr val="0326CC"/>
                </a:solidFill>
                <a:latin typeface="Monaco" charset="0"/>
              </a:rPr>
              <a:t>name</a:t>
            </a:r>
            <a:r>
              <a:rPr lang="en-US" dirty="0">
                <a:latin typeface="Monaco" charset="0"/>
              </a:rPr>
              <a:t>; }</a:t>
            </a:r>
          </a:p>
          <a:p>
            <a:r>
              <a:rPr lang="en-US" dirty="0">
                <a:solidFill>
                  <a:srgbClr val="931A68"/>
                </a:solidFill>
                <a:latin typeface="Monaco" charset="0"/>
              </a:rPr>
              <a:t>public</a:t>
            </a:r>
            <a:r>
              <a:rPr lang="en-US" dirty="0">
                <a:latin typeface="Monaco" charset="0"/>
              </a:rPr>
              <a:t> String </a:t>
            </a:r>
            <a:r>
              <a:rPr lang="en-US" dirty="0" err="1">
                <a:latin typeface="Monaco" charset="0"/>
              </a:rPr>
              <a:t>toString</a:t>
            </a:r>
            <a:r>
              <a:rPr lang="en-US" dirty="0">
                <a:latin typeface="Monaco" charset="0"/>
              </a:rPr>
              <a:t>() {</a:t>
            </a:r>
            <a:r>
              <a:rPr lang="en-US" dirty="0">
                <a:solidFill>
                  <a:srgbClr val="931A68"/>
                </a:solidFill>
                <a:latin typeface="Monaco" charset="0"/>
              </a:rPr>
              <a:t>return</a:t>
            </a:r>
            <a:r>
              <a:rPr lang="en-US" dirty="0">
                <a:latin typeface="Monaco" charset="0"/>
              </a:rPr>
              <a:t> </a:t>
            </a:r>
            <a:r>
              <a:rPr lang="en-US" dirty="0">
                <a:solidFill>
                  <a:srgbClr val="0326CC"/>
                </a:solidFill>
                <a:latin typeface="Monaco" charset="0"/>
              </a:rPr>
              <a:t>name</a:t>
            </a:r>
            <a:r>
              <a:rPr lang="en-US" dirty="0">
                <a:latin typeface="Monaco" charset="0"/>
              </a:rPr>
              <a:t>; }</a:t>
            </a:r>
          </a:p>
          <a:p>
            <a:r>
              <a:rPr lang="en-US" dirty="0">
                <a:solidFill>
                  <a:srgbClr val="931A68"/>
                </a:solidFill>
                <a:latin typeface="Monaco" charset="0"/>
              </a:rPr>
              <a:t>public</a:t>
            </a:r>
            <a:r>
              <a:rPr lang="en-US" dirty="0">
                <a:latin typeface="Monaco" charset="0"/>
              </a:rPr>
              <a:t> </a:t>
            </a:r>
            <a:r>
              <a:rPr lang="en-US" dirty="0" err="1">
                <a:solidFill>
                  <a:srgbClr val="931A68"/>
                </a:solidFill>
                <a:latin typeface="Monaco" charset="0"/>
              </a:rPr>
              <a:t>int</a:t>
            </a:r>
            <a:r>
              <a:rPr lang="en-US" dirty="0">
                <a:latin typeface="Monaco" charset="0"/>
              </a:rPr>
              <a:t> </a:t>
            </a:r>
            <a:r>
              <a:rPr lang="en-US" dirty="0" err="1">
                <a:latin typeface="Monaco" charset="0"/>
              </a:rPr>
              <a:t>compareTo</a:t>
            </a:r>
            <a:r>
              <a:rPr lang="en-US" dirty="0">
                <a:latin typeface="Monaco" charset="0"/>
              </a:rPr>
              <a:t>(Scientist </a:t>
            </a:r>
            <a:r>
              <a:rPr lang="en-US" dirty="0">
                <a:solidFill>
                  <a:srgbClr val="7E504F"/>
                </a:solidFill>
                <a:latin typeface="Monaco" charset="0"/>
              </a:rPr>
              <a:t>o</a:t>
            </a:r>
            <a:r>
              <a:rPr lang="en-US" dirty="0">
                <a:latin typeface="Monaco" charset="0"/>
              </a:rPr>
              <a:t>) {</a:t>
            </a:r>
          </a:p>
          <a:p>
            <a:r>
              <a:rPr lang="en-US" dirty="0">
                <a:solidFill>
                  <a:srgbClr val="931A68"/>
                </a:solidFill>
                <a:latin typeface="Monaco" charset="0"/>
              </a:rPr>
              <a:t>if</a:t>
            </a:r>
            <a:r>
              <a:rPr lang="en-US" dirty="0">
                <a:latin typeface="Monaco" charset="0"/>
              </a:rPr>
              <a:t>(</a:t>
            </a:r>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name</a:t>
            </a:r>
            <a:r>
              <a:rPr lang="en-US" dirty="0" err="1">
                <a:latin typeface="Monaco" charset="0"/>
              </a:rPr>
              <a:t>.compareToIgnoreCase</a:t>
            </a:r>
            <a:r>
              <a:rPr lang="en-US" dirty="0">
                <a:latin typeface="Monaco" charset="0"/>
              </a:rPr>
              <a:t>(</a:t>
            </a:r>
            <a:r>
              <a:rPr lang="en-US" dirty="0" err="1">
                <a:solidFill>
                  <a:srgbClr val="7E504F"/>
                </a:solidFill>
                <a:latin typeface="Monaco" charset="0"/>
              </a:rPr>
              <a:t>o</a:t>
            </a:r>
            <a:r>
              <a:rPr lang="en-US" dirty="0" err="1">
                <a:latin typeface="Monaco" charset="0"/>
              </a:rPr>
              <a:t>.getName</a:t>
            </a:r>
            <a:r>
              <a:rPr lang="en-US" dirty="0">
                <a:latin typeface="Monaco" charset="0"/>
              </a:rPr>
              <a:t>())&lt;0) </a:t>
            </a:r>
            <a:r>
              <a:rPr lang="en-US" dirty="0">
                <a:solidFill>
                  <a:srgbClr val="931A68"/>
                </a:solidFill>
                <a:latin typeface="Monaco" charset="0"/>
              </a:rPr>
              <a:t>return</a:t>
            </a:r>
            <a:r>
              <a:rPr lang="en-US" dirty="0">
                <a:latin typeface="Monaco" charset="0"/>
              </a:rPr>
              <a:t> -1; </a:t>
            </a:r>
          </a:p>
          <a:p>
            <a:r>
              <a:rPr lang="en-US" dirty="0">
                <a:solidFill>
                  <a:srgbClr val="931A68"/>
                </a:solidFill>
                <a:latin typeface="Monaco" charset="0"/>
              </a:rPr>
              <a:t>else</a:t>
            </a:r>
            <a:r>
              <a:rPr lang="en-US" dirty="0">
                <a:latin typeface="Monaco" charset="0"/>
              </a:rPr>
              <a:t> </a:t>
            </a:r>
            <a:r>
              <a:rPr lang="en-US" dirty="0">
                <a:solidFill>
                  <a:srgbClr val="931A68"/>
                </a:solidFill>
                <a:latin typeface="Monaco" charset="0"/>
              </a:rPr>
              <a:t>if</a:t>
            </a:r>
            <a:r>
              <a:rPr lang="en-US" dirty="0">
                <a:latin typeface="Monaco" charset="0"/>
              </a:rPr>
              <a:t> (</a:t>
            </a:r>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name</a:t>
            </a:r>
            <a:r>
              <a:rPr lang="en-US" dirty="0" err="1">
                <a:latin typeface="Monaco" charset="0"/>
              </a:rPr>
              <a:t>.compareToIgnoreCase</a:t>
            </a:r>
            <a:r>
              <a:rPr lang="en-US" dirty="0">
                <a:latin typeface="Monaco" charset="0"/>
              </a:rPr>
              <a:t>(</a:t>
            </a:r>
            <a:r>
              <a:rPr lang="en-US" dirty="0" err="1">
                <a:solidFill>
                  <a:srgbClr val="7E504F"/>
                </a:solidFill>
                <a:latin typeface="Monaco" charset="0"/>
              </a:rPr>
              <a:t>o</a:t>
            </a:r>
            <a:r>
              <a:rPr lang="en-US" dirty="0" err="1">
                <a:latin typeface="Monaco" charset="0"/>
              </a:rPr>
              <a:t>.getName</a:t>
            </a:r>
            <a:r>
              <a:rPr lang="en-US" dirty="0">
                <a:latin typeface="Monaco" charset="0"/>
              </a:rPr>
              <a:t>())&gt; 0) </a:t>
            </a:r>
            <a:r>
              <a:rPr lang="en-US" dirty="0">
                <a:solidFill>
                  <a:srgbClr val="931A68"/>
                </a:solidFill>
                <a:latin typeface="Monaco" charset="0"/>
              </a:rPr>
              <a:t>return</a:t>
            </a:r>
            <a:r>
              <a:rPr lang="en-US" dirty="0">
                <a:latin typeface="Monaco" charset="0"/>
              </a:rPr>
              <a:t> 1; </a:t>
            </a:r>
          </a:p>
          <a:p>
            <a:r>
              <a:rPr lang="en-US" dirty="0">
                <a:solidFill>
                  <a:srgbClr val="931A68"/>
                </a:solidFill>
                <a:latin typeface="Monaco" charset="0"/>
              </a:rPr>
              <a:t>else</a:t>
            </a:r>
            <a:r>
              <a:rPr lang="en-US" dirty="0">
                <a:solidFill>
                  <a:srgbClr val="000000"/>
                </a:solidFill>
                <a:latin typeface="Monaco" charset="0"/>
              </a:rPr>
              <a:t> </a:t>
            </a:r>
            <a:r>
              <a:rPr lang="en-US" dirty="0">
                <a:solidFill>
                  <a:srgbClr val="931A68"/>
                </a:solidFill>
                <a:latin typeface="Monaco" charset="0"/>
              </a:rPr>
              <a:t>return</a:t>
            </a:r>
            <a:r>
              <a:rPr lang="en-US" dirty="0">
                <a:solidFill>
                  <a:srgbClr val="000000"/>
                </a:solidFill>
                <a:latin typeface="Monaco" charset="0"/>
              </a:rPr>
              <a:t> 0;</a:t>
            </a:r>
            <a:endParaRPr lang="en-US" dirty="0">
              <a:solidFill>
                <a:srgbClr val="931A68"/>
              </a:solidFill>
              <a:latin typeface="Monaco" charset="0"/>
            </a:endParaRPr>
          </a:p>
          <a:p>
            <a:r>
              <a:rPr lang="en-US" dirty="0">
                <a:latin typeface="Monaco" charset="0"/>
              </a:rPr>
              <a:t>}</a:t>
            </a:r>
          </a:p>
          <a:p>
            <a:r>
              <a:rPr lang="en-US" dirty="0">
                <a:latin typeface="Monaco" charset="0"/>
              </a:rPr>
              <a:t>}</a:t>
            </a:r>
            <a:endParaRPr lang="en-US" dirty="0">
              <a:effectLst/>
              <a:latin typeface="Monaco" charset="0"/>
            </a:endParaRPr>
          </a:p>
        </p:txBody>
      </p:sp>
    </p:spTree>
    <p:extLst>
      <p:ext uri="{BB962C8B-B14F-4D97-AF65-F5344CB8AC3E}">
        <p14:creationId xmlns:p14="http://schemas.microsoft.com/office/powerpoint/2010/main" val="1482140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 cont.</a:t>
            </a:r>
            <a:endParaRPr lang="en-US" dirty="0"/>
          </a:p>
        </p:txBody>
      </p:sp>
      <p:sp>
        <p:nvSpPr>
          <p:cNvPr id="4" name="Rectangle 3"/>
          <p:cNvSpPr/>
          <p:nvPr/>
        </p:nvSpPr>
        <p:spPr>
          <a:xfrm>
            <a:off x="546558" y="1594807"/>
            <a:ext cx="8049296" cy="4524315"/>
          </a:xfrm>
          <a:prstGeom prst="rect">
            <a:avLst/>
          </a:prstGeom>
        </p:spPr>
        <p:txBody>
          <a:bodyPr wrap="square">
            <a:spAutoFit/>
          </a:bodyPr>
          <a:lstStyle/>
          <a:p>
            <a:r>
              <a:rPr lang="en-US" dirty="0">
                <a:solidFill>
                  <a:srgbClr val="931A68"/>
                </a:solidFill>
                <a:latin typeface="Monaco" charset="0"/>
              </a:rPr>
              <a:t>public</a:t>
            </a:r>
            <a:r>
              <a:rPr lang="en-US" dirty="0">
                <a:solidFill>
                  <a:srgbClr val="000000"/>
                </a:solidFill>
                <a:latin typeface="Monaco" charset="0"/>
              </a:rPr>
              <a:t> </a:t>
            </a:r>
            <a:r>
              <a:rPr lang="en-US" dirty="0">
                <a:solidFill>
                  <a:srgbClr val="931A68"/>
                </a:solidFill>
                <a:latin typeface="Monaco" charset="0"/>
              </a:rPr>
              <a:t>class</a:t>
            </a:r>
            <a:r>
              <a:rPr lang="en-US" dirty="0">
                <a:solidFill>
                  <a:srgbClr val="000000"/>
                </a:solidFill>
                <a:latin typeface="Monaco" charset="0"/>
              </a:rPr>
              <a:t> </a:t>
            </a:r>
            <a:r>
              <a:rPr lang="en-US" dirty="0" err="1">
                <a:solidFill>
                  <a:srgbClr val="000000"/>
                </a:solidFill>
                <a:latin typeface="Monaco" charset="0"/>
              </a:rPr>
              <a:t>TNode</a:t>
            </a:r>
            <a:r>
              <a:rPr lang="en-US" dirty="0">
                <a:solidFill>
                  <a:srgbClr val="000000"/>
                </a:solidFill>
                <a:latin typeface="Monaco" charset="0"/>
              </a:rPr>
              <a:t> {</a:t>
            </a:r>
            <a:endParaRPr lang="en-US" dirty="0">
              <a:solidFill>
                <a:srgbClr val="931A68"/>
              </a:solidFill>
              <a:latin typeface="Monaco" charset="0"/>
            </a:endParaRPr>
          </a:p>
          <a:p>
            <a:r>
              <a:rPr lang="en-US" dirty="0">
                <a:solidFill>
                  <a:srgbClr val="931A68"/>
                </a:solidFill>
                <a:latin typeface="Monaco" charset="0"/>
              </a:rPr>
              <a:t>private</a:t>
            </a:r>
            <a:r>
              <a:rPr lang="en-US" dirty="0">
                <a:latin typeface="Monaco" charset="0"/>
              </a:rPr>
              <a:t> Scientist </a:t>
            </a:r>
            <a:r>
              <a:rPr lang="en-US" dirty="0">
                <a:solidFill>
                  <a:srgbClr val="0326CC"/>
                </a:solidFill>
                <a:latin typeface="Monaco" charset="0"/>
              </a:rPr>
              <a:t>data</a:t>
            </a:r>
            <a:r>
              <a:rPr lang="en-US" dirty="0">
                <a:latin typeface="Monaco" charset="0"/>
              </a:rPr>
              <a:t>; </a:t>
            </a:r>
          </a:p>
          <a:p>
            <a:r>
              <a:rPr lang="en-US" dirty="0">
                <a:solidFill>
                  <a:srgbClr val="931A68"/>
                </a:solidFill>
                <a:latin typeface="Monaco" charset="0"/>
              </a:rPr>
              <a:t>private</a:t>
            </a:r>
            <a:r>
              <a:rPr lang="en-US" dirty="0">
                <a:latin typeface="Monaco" charset="0"/>
              </a:rPr>
              <a:t> </a:t>
            </a:r>
            <a:r>
              <a:rPr lang="en-US" dirty="0" err="1">
                <a:latin typeface="Monaco" charset="0"/>
              </a:rPr>
              <a:t>TNode</a:t>
            </a:r>
            <a:r>
              <a:rPr lang="en-US" dirty="0">
                <a:latin typeface="Monaco" charset="0"/>
              </a:rPr>
              <a:t> </a:t>
            </a:r>
            <a:r>
              <a:rPr lang="en-US" dirty="0">
                <a:solidFill>
                  <a:srgbClr val="0326CC"/>
                </a:solidFill>
                <a:latin typeface="Monaco" charset="0"/>
              </a:rPr>
              <a:t>next</a:t>
            </a:r>
            <a:r>
              <a:rPr lang="en-US" dirty="0">
                <a:latin typeface="Monaco" charset="0"/>
              </a:rPr>
              <a:t>; </a:t>
            </a:r>
            <a:r>
              <a:rPr lang="en-US" dirty="0">
                <a:solidFill>
                  <a:srgbClr val="4E9072"/>
                </a:solidFill>
                <a:latin typeface="Monaco" charset="0"/>
              </a:rPr>
              <a:t>//link</a:t>
            </a:r>
            <a:endParaRPr lang="en-US" dirty="0">
              <a:latin typeface="Monaco" charset="0"/>
            </a:endParaRPr>
          </a:p>
          <a:p>
            <a:r>
              <a:rPr lang="en-US" dirty="0">
                <a:solidFill>
                  <a:srgbClr val="931A68"/>
                </a:solidFill>
                <a:latin typeface="Monaco" charset="0"/>
              </a:rPr>
              <a:t>public</a:t>
            </a:r>
            <a:r>
              <a:rPr lang="en-US" dirty="0">
                <a:latin typeface="Monaco" charset="0"/>
              </a:rPr>
              <a:t> </a:t>
            </a:r>
            <a:r>
              <a:rPr lang="en-US" dirty="0" err="1">
                <a:latin typeface="Monaco" charset="0"/>
              </a:rPr>
              <a:t>TNode</a:t>
            </a:r>
            <a:r>
              <a:rPr lang="en-US" dirty="0">
                <a:latin typeface="Monaco" charset="0"/>
              </a:rPr>
              <a:t>(Scientist </a:t>
            </a:r>
            <a:r>
              <a:rPr lang="en-US" dirty="0">
                <a:solidFill>
                  <a:srgbClr val="7E504F"/>
                </a:solidFill>
                <a:latin typeface="Monaco" charset="0"/>
              </a:rPr>
              <a:t>data</a:t>
            </a:r>
            <a:r>
              <a:rPr lang="en-US" dirty="0">
                <a:latin typeface="Monaco" charset="0"/>
              </a:rPr>
              <a:t>, </a:t>
            </a:r>
            <a:r>
              <a:rPr lang="en-US" dirty="0" err="1">
                <a:latin typeface="Monaco" charset="0"/>
              </a:rPr>
              <a:t>TNode</a:t>
            </a:r>
            <a:r>
              <a:rPr lang="en-US" dirty="0">
                <a:latin typeface="Monaco" charset="0"/>
              </a:rPr>
              <a:t> </a:t>
            </a:r>
            <a:r>
              <a:rPr lang="en-US" dirty="0">
                <a:solidFill>
                  <a:srgbClr val="7E504F"/>
                </a:solidFill>
                <a:latin typeface="Monaco" charset="0"/>
              </a:rPr>
              <a:t>next</a:t>
            </a:r>
            <a:r>
              <a:rPr lang="en-US" dirty="0">
                <a:latin typeface="Monaco" charset="0"/>
              </a:rPr>
              <a:t>){</a:t>
            </a:r>
          </a:p>
          <a:p>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data</a:t>
            </a:r>
            <a:r>
              <a:rPr lang="en-US" dirty="0">
                <a:latin typeface="Monaco" charset="0"/>
              </a:rPr>
              <a:t> = </a:t>
            </a:r>
            <a:r>
              <a:rPr lang="en-US" dirty="0">
                <a:solidFill>
                  <a:srgbClr val="7E504F"/>
                </a:solidFill>
                <a:latin typeface="Monaco" charset="0"/>
              </a:rPr>
              <a:t>data</a:t>
            </a:r>
            <a:r>
              <a:rPr lang="en-US" dirty="0">
                <a:latin typeface="Monaco" charset="0"/>
              </a:rPr>
              <a:t>; </a:t>
            </a:r>
          </a:p>
          <a:p>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next</a:t>
            </a:r>
            <a:r>
              <a:rPr lang="en-US" dirty="0">
                <a:latin typeface="Monaco" charset="0"/>
              </a:rPr>
              <a:t> = </a:t>
            </a:r>
            <a:r>
              <a:rPr lang="en-US" dirty="0">
                <a:solidFill>
                  <a:srgbClr val="7E504F"/>
                </a:solidFill>
                <a:latin typeface="Monaco" charset="0"/>
              </a:rPr>
              <a:t>next</a:t>
            </a:r>
            <a:r>
              <a:rPr lang="en-US" dirty="0">
                <a:latin typeface="Monaco" charset="0"/>
              </a:rPr>
              <a:t>; </a:t>
            </a:r>
          </a:p>
          <a:p>
            <a:r>
              <a:rPr lang="en-US" dirty="0">
                <a:latin typeface="Monaco" charset="0"/>
              </a:rPr>
              <a:t>}</a:t>
            </a:r>
          </a:p>
          <a:p>
            <a:r>
              <a:rPr lang="en-US" dirty="0">
                <a:solidFill>
                  <a:srgbClr val="931A68"/>
                </a:solidFill>
                <a:latin typeface="Monaco" charset="0"/>
              </a:rPr>
              <a:t>public</a:t>
            </a:r>
            <a:r>
              <a:rPr lang="en-US" dirty="0">
                <a:latin typeface="Monaco" charset="0"/>
              </a:rPr>
              <a:t> </a:t>
            </a:r>
            <a:r>
              <a:rPr lang="en-US" dirty="0">
                <a:solidFill>
                  <a:srgbClr val="931A68"/>
                </a:solidFill>
                <a:latin typeface="Monaco" charset="0"/>
              </a:rPr>
              <a:t>void</a:t>
            </a:r>
            <a:r>
              <a:rPr lang="en-US" dirty="0">
                <a:latin typeface="Monaco" charset="0"/>
              </a:rPr>
              <a:t> </a:t>
            </a:r>
            <a:r>
              <a:rPr lang="en-US" dirty="0" err="1">
                <a:latin typeface="Monaco" charset="0"/>
              </a:rPr>
              <a:t>setData</a:t>
            </a:r>
            <a:r>
              <a:rPr lang="en-US" dirty="0">
                <a:latin typeface="Monaco" charset="0"/>
              </a:rPr>
              <a:t>(Scientist </a:t>
            </a:r>
            <a:r>
              <a:rPr lang="en-US" dirty="0">
                <a:solidFill>
                  <a:srgbClr val="7E504F"/>
                </a:solidFill>
                <a:latin typeface="Monaco" charset="0"/>
              </a:rPr>
              <a:t>data</a:t>
            </a:r>
            <a:r>
              <a:rPr lang="en-US" dirty="0">
                <a:latin typeface="Monaco" charset="0"/>
              </a:rPr>
              <a:t>) { </a:t>
            </a:r>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data</a:t>
            </a:r>
            <a:r>
              <a:rPr lang="en-US" dirty="0">
                <a:latin typeface="Monaco" charset="0"/>
              </a:rPr>
              <a:t> = </a:t>
            </a:r>
            <a:r>
              <a:rPr lang="en-US" dirty="0">
                <a:solidFill>
                  <a:srgbClr val="7E504F"/>
                </a:solidFill>
                <a:latin typeface="Monaco" charset="0"/>
              </a:rPr>
              <a:t>data</a:t>
            </a:r>
            <a:r>
              <a:rPr lang="en-US" dirty="0">
                <a:latin typeface="Monaco" charset="0"/>
              </a:rPr>
              <a:t>; }</a:t>
            </a:r>
          </a:p>
          <a:p>
            <a:r>
              <a:rPr lang="en-US" dirty="0">
                <a:solidFill>
                  <a:srgbClr val="931A68"/>
                </a:solidFill>
                <a:latin typeface="Monaco" charset="0"/>
              </a:rPr>
              <a:t>public</a:t>
            </a:r>
            <a:r>
              <a:rPr lang="en-US" dirty="0">
                <a:latin typeface="Monaco" charset="0"/>
              </a:rPr>
              <a:t> </a:t>
            </a:r>
            <a:r>
              <a:rPr lang="en-US" dirty="0">
                <a:solidFill>
                  <a:srgbClr val="931A68"/>
                </a:solidFill>
                <a:latin typeface="Monaco" charset="0"/>
              </a:rPr>
              <a:t>void</a:t>
            </a:r>
            <a:r>
              <a:rPr lang="en-US" dirty="0">
                <a:latin typeface="Monaco" charset="0"/>
              </a:rPr>
              <a:t> </a:t>
            </a:r>
            <a:r>
              <a:rPr lang="en-US" dirty="0" err="1">
                <a:latin typeface="Monaco" charset="0"/>
              </a:rPr>
              <a:t>setNext</a:t>
            </a:r>
            <a:r>
              <a:rPr lang="en-US" dirty="0">
                <a:latin typeface="Monaco" charset="0"/>
              </a:rPr>
              <a:t>(</a:t>
            </a:r>
            <a:r>
              <a:rPr lang="en-US" dirty="0" err="1">
                <a:latin typeface="Monaco" charset="0"/>
              </a:rPr>
              <a:t>TNode</a:t>
            </a:r>
            <a:r>
              <a:rPr lang="en-US" dirty="0">
                <a:latin typeface="Monaco" charset="0"/>
              </a:rPr>
              <a:t> </a:t>
            </a:r>
            <a:r>
              <a:rPr lang="en-US" dirty="0">
                <a:solidFill>
                  <a:srgbClr val="7E504F"/>
                </a:solidFill>
                <a:latin typeface="Monaco" charset="0"/>
              </a:rPr>
              <a:t>next</a:t>
            </a:r>
            <a:r>
              <a:rPr lang="en-US" dirty="0">
                <a:latin typeface="Monaco" charset="0"/>
              </a:rPr>
              <a:t>){ </a:t>
            </a:r>
            <a:r>
              <a:rPr lang="en-US" dirty="0" err="1">
                <a:solidFill>
                  <a:srgbClr val="931A68"/>
                </a:solidFill>
                <a:latin typeface="Monaco" charset="0"/>
              </a:rPr>
              <a:t>this</a:t>
            </a:r>
            <a:r>
              <a:rPr lang="en-US" dirty="0" err="1">
                <a:latin typeface="Monaco" charset="0"/>
              </a:rPr>
              <a:t>.</a:t>
            </a:r>
            <a:r>
              <a:rPr lang="en-US" dirty="0" err="1">
                <a:solidFill>
                  <a:srgbClr val="0326CC"/>
                </a:solidFill>
                <a:latin typeface="Monaco" charset="0"/>
              </a:rPr>
              <a:t>next</a:t>
            </a:r>
            <a:r>
              <a:rPr lang="en-US" dirty="0">
                <a:latin typeface="Monaco" charset="0"/>
              </a:rPr>
              <a:t> = </a:t>
            </a:r>
            <a:r>
              <a:rPr lang="en-US" dirty="0">
                <a:solidFill>
                  <a:srgbClr val="7E504F"/>
                </a:solidFill>
                <a:latin typeface="Monaco" charset="0"/>
              </a:rPr>
              <a:t>next</a:t>
            </a:r>
            <a:r>
              <a:rPr lang="en-US" dirty="0">
                <a:latin typeface="Monaco" charset="0"/>
              </a:rPr>
              <a:t>; }</a:t>
            </a:r>
          </a:p>
          <a:p>
            <a:r>
              <a:rPr lang="en-US" dirty="0">
                <a:solidFill>
                  <a:srgbClr val="931A68"/>
                </a:solidFill>
                <a:latin typeface="Monaco" charset="0"/>
              </a:rPr>
              <a:t>public</a:t>
            </a:r>
            <a:r>
              <a:rPr lang="en-US" dirty="0">
                <a:latin typeface="Monaco" charset="0"/>
              </a:rPr>
              <a:t> Scientist </a:t>
            </a:r>
            <a:r>
              <a:rPr lang="en-US" dirty="0" err="1">
                <a:latin typeface="Monaco" charset="0"/>
              </a:rPr>
              <a:t>getData</a:t>
            </a:r>
            <a:r>
              <a:rPr lang="en-US" dirty="0">
                <a:latin typeface="Monaco" charset="0"/>
              </a:rPr>
              <a:t>(){</a:t>
            </a:r>
            <a:r>
              <a:rPr lang="en-US" dirty="0">
                <a:solidFill>
                  <a:srgbClr val="931A68"/>
                </a:solidFill>
                <a:latin typeface="Monaco" charset="0"/>
              </a:rPr>
              <a:t>return</a:t>
            </a:r>
            <a:r>
              <a:rPr lang="en-US" dirty="0">
                <a:latin typeface="Monaco" charset="0"/>
              </a:rPr>
              <a:t> </a:t>
            </a:r>
            <a:r>
              <a:rPr lang="en-US" dirty="0">
                <a:solidFill>
                  <a:srgbClr val="0326CC"/>
                </a:solidFill>
                <a:latin typeface="Monaco" charset="0"/>
              </a:rPr>
              <a:t>data</a:t>
            </a:r>
            <a:r>
              <a:rPr lang="en-US" dirty="0">
                <a:latin typeface="Monaco" charset="0"/>
              </a:rPr>
              <a:t>; }</a:t>
            </a:r>
          </a:p>
          <a:p>
            <a:r>
              <a:rPr lang="en-US" dirty="0">
                <a:solidFill>
                  <a:srgbClr val="931A68"/>
                </a:solidFill>
                <a:latin typeface="Monaco" charset="0"/>
              </a:rPr>
              <a:t>public</a:t>
            </a:r>
            <a:r>
              <a:rPr lang="en-US" dirty="0">
                <a:latin typeface="Monaco" charset="0"/>
              </a:rPr>
              <a:t> </a:t>
            </a:r>
            <a:r>
              <a:rPr lang="en-US" dirty="0" err="1">
                <a:latin typeface="Monaco" charset="0"/>
              </a:rPr>
              <a:t>TNode</a:t>
            </a:r>
            <a:r>
              <a:rPr lang="en-US" dirty="0">
                <a:latin typeface="Monaco" charset="0"/>
              </a:rPr>
              <a:t> </a:t>
            </a:r>
            <a:r>
              <a:rPr lang="en-US" dirty="0" err="1">
                <a:latin typeface="Monaco" charset="0"/>
              </a:rPr>
              <a:t>getNext</a:t>
            </a:r>
            <a:r>
              <a:rPr lang="en-US" dirty="0">
                <a:latin typeface="Monaco" charset="0"/>
              </a:rPr>
              <a:t>() { </a:t>
            </a:r>
            <a:r>
              <a:rPr lang="en-US" dirty="0">
                <a:solidFill>
                  <a:srgbClr val="931A68"/>
                </a:solidFill>
                <a:latin typeface="Monaco" charset="0"/>
              </a:rPr>
              <a:t>return</a:t>
            </a:r>
            <a:r>
              <a:rPr lang="en-US" dirty="0">
                <a:latin typeface="Monaco" charset="0"/>
              </a:rPr>
              <a:t> </a:t>
            </a:r>
            <a:r>
              <a:rPr lang="en-US" dirty="0">
                <a:solidFill>
                  <a:srgbClr val="0326CC"/>
                </a:solidFill>
                <a:latin typeface="Monaco" charset="0"/>
              </a:rPr>
              <a:t>next</a:t>
            </a:r>
            <a:r>
              <a:rPr lang="en-US" dirty="0">
                <a:latin typeface="Monaco" charset="0"/>
              </a:rPr>
              <a:t>; }</a:t>
            </a:r>
          </a:p>
          <a:p>
            <a:r>
              <a:rPr lang="en-US" dirty="0">
                <a:solidFill>
                  <a:srgbClr val="931A68"/>
                </a:solidFill>
                <a:latin typeface="Monaco" charset="0"/>
              </a:rPr>
              <a:t>public</a:t>
            </a:r>
            <a:r>
              <a:rPr lang="en-US" dirty="0">
                <a:latin typeface="Monaco" charset="0"/>
              </a:rPr>
              <a:t> </a:t>
            </a:r>
            <a:r>
              <a:rPr lang="en-US" dirty="0" err="1">
                <a:solidFill>
                  <a:srgbClr val="931A68"/>
                </a:solidFill>
                <a:latin typeface="Monaco" charset="0"/>
              </a:rPr>
              <a:t>boolean</a:t>
            </a:r>
            <a:r>
              <a:rPr lang="en-US" dirty="0">
                <a:latin typeface="Monaco" charset="0"/>
              </a:rPr>
              <a:t> </a:t>
            </a:r>
            <a:r>
              <a:rPr lang="en-US" dirty="0" err="1">
                <a:latin typeface="Monaco" charset="0"/>
              </a:rPr>
              <a:t>hasNext</a:t>
            </a:r>
            <a:r>
              <a:rPr lang="en-US" dirty="0">
                <a:latin typeface="Monaco" charset="0"/>
              </a:rPr>
              <a:t>() { </a:t>
            </a:r>
          </a:p>
          <a:p>
            <a:r>
              <a:rPr lang="en-US" dirty="0">
                <a:solidFill>
                  <a:srgbClr val="931A68"/>
                </a:solidFill>
                <a:latin typeface="Monaco" charset="0"/>
              </a:rPr>
              <a:t>if</a:t>
            </a:r>
            <a:r>
              <a:rPr lang="en-US" dirty="0">
                <a:solidFill>
                  <a:srgbClr val="000000"/>
                </a:solidFill>
                <a:latin typeface="Monaco" charset="0"/>
              </a:rPr>
              <a:t> (</a:t>
            </a:r>
            <a:r>
              <a:rPr lang="en-US" dirty="0">
                <a:solidFill>
                  <a:srgbClr val="0326CC"/>
                </a:solidFill>
                <a:latin typeface="Monaco" charset="0"/>
              </a:rPr>
              <a:t>next</a:t>
            </a:r>
            <a:r>
              <a:rPr lang="en-US" dirty="0">
                <a:solidFill>
                  <a:srgbClr val="000000"/>
                </a:solidFill>
                <a:latin typeface="Monaco" charset="0"/>
              </a:rPr>
              <a:t>!=</a:t>
            </a:r>
            <a:r>
              <a:rPr lang="en-US" dirty="0">
                <a:solidFill>
                  <a:srgbClr val="931A68"/>
                </a:solidFill>
                <a:latin typeface="Monaco" charset="0"/>
              </a:rPr>
              <a:t>null</a:t>
            </a:r>
            <a:r>
              <a:rPr lang="en-US" dirty="0">
                <a:solidFill>
                  <a:srgbClr val="000000"/>
                </a:solidFill>
                <a:latin typeface="Monaco" charset="0"/>
              </a:rPr>
              <a:t>) </a:t>
            </a:r>
            <a:r>
              <a:rPr lang="en-US" dirty="0">
                <a:solidFill>
                  <a:srgbClr val="931A68"/>
                </a:solidFill>
                <a:latin typeface="Monaco" charset="0"/>
              </a:rPr>
              <a:t>return</a:t>
            </a:r>
            <a:r>
              <a:rPr lang="en-US" dirty="0">
                <a:solidFill>
                  <a:srgbClr val="000000"/>
                </a:solidFill>
                <a:latin typeface="Monaco" charset="0"/>
              </a:rPr>
              <a:t> </a:t>
            </a:r>
            <a:r>
              <a:rPr lang="en-US" dirty="0">
                <a:solidFill>
                  <a:srgbClr val="931A68"/>
                </a:solidFill>
                <a:latin typeface="Monaco" charset="0"/>
              </a:rPr>
              <a:t>true</a:t>
            </a:r>
            <a:r>
              <a:rPr lang="en-US" dirty="0">
                <a:solidFill>
                  <a:srgbClr val="000000"/>
                </a:solidFill>
                <a:latin typeface="Monaco" charset="0"/>
              </a:rPr>
              <a:t>; </a:t>
            </a:r>
            <a:endParaRPr lang="en-US" dirty="0">
              <a:solidFill>
                <a:srgbClr val="931A68"/>
              </a:solidFill>
              <a:latin typeface="Monaco" charset="0"/>
            </a:endParaRPr>
          </a:p>
          <a:p>
            <a:r>
              <a:rPr lang="en-US" dirty="0">
                <a:solidFill>
                  <a:srgbClr val="931A68"/>
                </a:solidFill>
                <a:latin typeface="Monaco" charset="0"/>
              </a:rPr>
              <a:t>else</a:t>
            </a:r>
            <a:r>
              <a:rPr lang="en-US" dirty="0">
                <a:solidFill>
                  <a:srgbClr val="000000"/>
                </a:solidFill>
                <a:latin typeface="Monaco" charset="0"/>
              </a:rPr>
              <a:t> </a:t>
            </a:r>
            <a:r>
              <a:rPr lang="en-US" dirty="0">
                <a:solidFill>
                  <a:srgbClr val="931A68"/>
                </a:solidFill>
                <a:latin typeface="Monaco" charset="0"/>
              </a:rPr>
              <a:t>return</a:t>
            </a:r>
            <a:r>
              <a:rPr lang="en-US" dirty="0">
                <a:solidFill>
                  <a:srgbClr val="000000"/>
                </a:solidFill>
                <a:latin typeface="Monaco" charset="0"/>
              </a:rPr>
              <a:t> </a:t>
            </a:r>
            <a:r>
              <a:rPr lang="en-US" dirty="0">
                <a:solidFill>
                  <a:srgbClr val="931A68"/>
                </a:solidFill>
                <a:latin typeface="Monaco" charset="0"/>
              </a:rPr>
              <a:t>false</a:t>
            </a:r>
            <a:r>
              <a:rPr lang="en-US" dirty="0">
                <a:solidFill>
                  <a:srgbClr val="000000"/>
                </a:solidFill>
                <a:latin typeface="Monaco" charset="0"/>
              </a:rPr>
              <a:t>; </a:t>
            </a:r>
            <a:endParaRPr lang="en-US" dirty="0">
              <a:solidFill>
                <a:srgbClr val="931A68"/>
              </a:solidFill>
              <a:latin typeface="Monaco" charset="0"/>
            </a:endParaRPr>
          </a:p>
          <a:p>
            <a:r>
              <a:rPr lang="en-US" dirty="0">
                <a:latin typeface="Monaco" charset="0"/>
              </a:rPr>
              <a:t>}</a:t>
            </a:r>
          </a:p>
          <a:p>
            <a:r>
              <a:rPr lang="en-US" dirty="0">
                <a:latin typeface="Monaco" charset="0"/>
              </a:rPr>
              <a:t>}</a:t>
            </a:r>
            <a:endParaRPr lang="en-US" dirty="0">
              <a:effectLst/>
              <a:latin typeface="Monaco" charset="0"/>
            </a:endParaRPr>
          </a:p>
        </p:txBody>
      </p:sp>
    </p:spTree>
    <p:extLst>
      <p:ext uri="{BB962C8B-B14F-4D97-AF65-F5344CB8AC3E}">
        <p14:creationId xmlns:p14="http://schemas.microsoft.com/office/powerpoint/2010/main" val="1794628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latin typeface="Arial" charset="0"/>
                <a:ea typeface="Arial" charset="0"/>
                <a:cs typeface="Arial" charset="0"/>
              </a:rPr>
              <a:t>Example cont.</a:t>
            </a:r>
            <a:endParaRPr lang="en-US" dirty="0"/>
          </a:p>
        </p:txBody>
      </p:sp>
      <p:sp>
        <p:nvSpPr>
          <p:cNvPr id="4" name="Rectangle 3"/>
          <p:cNvSpPr/>
          <p:nvPr/>
        </p:nvSpPr>
        <p:spPr>
          <a:xfrm>
            <a:off x="431441" y="1756515"/>
            <a:ext cx="7540581" cy="4247317"/>
          </a:xfrm>
          <a:prstGeom prst="rect">
            <a:avLst/>
          </a:prstGeom>
        </p:spPr>
        <p:txBody>
          <a:bodyPr wrap="square">
            <a:spAutoFit/>
          </a:bodyPr>
          <a:lstStyle/>
          <a:p>
            <a:r>
              <a:rPr lang="en-US" dirty="0">
                <a:solidFill>
                  <a:srgbClr val="931A68"/>
                </a:solidFill>
                <a:latin typeface="Monaco" charset="0"/>
              </a:rPr>
              <a:t>public</a:t>
            </a:r>
            <a:r>
              <a:rPr lang="en-US" dirty="0">
                <a:latin typeface="Monaco" charset="0"/>
              </a:rPr>
              <a:t> </a:t>
            </a:r>
            <a:r>
              <a:rPr lang="en-US" dirty="0">
                <a:solidFill>
                  <a:srgbClr val="931A68"/>
                </a:solidFill>
                <a:latin typeface="Monaco" charset="0"/>
              </a:rPr>
              <a:t>class</a:t>
            </a:r>
            <a:r>
              <a:rPr lang="en-US" dirty="0">
                <a:latin typeface="Monaco" charset="0"/>
              </a:rPr>
              <a:t> </a:t>
            </a:r>
            <a:r>
              <a:rPr lang="en-US" dirty="0" err="1">
                <a:latin typeface="Monaco" charset="0"/>
              </a:rPr>
              <a:t>TLinkedList</a:t>
            </a:r>
            <a:r>
              <a:rPr lang="en-US" dirty="0">
                <a:latin typeface="Monaco" charset="0"/>
              </a:rPr>
              <a:t> {</a:t>
            </a:r>
          </a:p>
          <a:p>
            <a:r>
              <a:rPr lang="en-US" dirty="0" smtClean="0">
                <a:solidFill>
                  <a:srgbClr val="931A68"/>
                </a:solidFill>
                <a:latin typeface="Monaco" charset="0"/>
              </a:rPr>
              <a:t>	private</a:t>
            </a:r>
            <a:r>
              <a:rPr lang="en-US" dirty="0" smtClean="0">
                <a:latin typeface="Monaco" charset="0"/>
              </a:rPr>
              <a:t> </a:t>
            </a:r>
            <a:r>
              <a:rPr lang="en-US" dirty="0" err="1">
                <a:latin typeface="Monaco" charset="0"/>
              </a:rPr>
              <a:t>TNode</a:t>
            </a:r>
            <a:r>
              <a:rPr lang="en-US" dirty="0">
                <a:latin typeface="Monaco" charset="0"/>
              </a:rPr>
              <a:t> </a:t>
            </a:r>
            <a:r>
              <a:rPr lang="en-US" dirty="0">
                <a:solidFill>
                  <a:srgbClr val="0326CC"/>
                </a:solidFill>
                <a:latin typeface="Monaco" charset="0"/>
              </a:rPr>
              <a:t>head</a:t>
            </a:r>
            <a:r>
              <a:rPr lang="en-US" dirty="0">
                <a:latin typeface="Monaco" charset="0"/>
              </a:rPr>
              <a:t>; </a:t>
            </a:r>
          </a:p>
          <a:p>
            <a:r>
              <a:rPr lang="en-US" dirty="0" smtClean="0">
                <a:solidFill>
                  <a:srgbClr val="931A68"/>
                </a:solidFill>
                <a:latin typeface="Monaco" charset="0"/>
              </a:rPr>
              <a:t>	private</a:t>
            </a:r>
            <a:r>
              <a:rPr lang="en-US" dirty="0" smtClean="0">
                <a:solidFill>
                  <a:srgbClr val="000000"/>
                </a:solidFill>
                <a:latin typeface="Monaco" charset="0"/>
              </a:rPr>
              <a:t> </a:t>
            </a:r>
            <a:r>
              <a:rPr lang="en-US" dirty="0" err="1">
                <a:solidFill>
                  <a:srgbClr val="931A68"/>
                </a:solidFill>
                <a:latin typeface="Monaco" charset="0"/>
              </a:rPr>
              <a:t>int</a:t>
            </a:r>
            <a:r>
              <a:rPr lang="en-US" dirty="0">
                <a:solidFill>
                  <a:srgbClr val="000000"/>
                </a:solidFill>
                <a:latin typeface="Monaco" charset="0"/>
              </a:rPr>
              <a:t> </a:t>
            </a:r>
            <a:r>
              <a:rPr lang="en-US" dirty="0">
                <a:solidFill>
                  <a:srgbClr val="0326CC"/>
                </a:solidFill>
                <a:latin typeface="Monaco" charset="0"/>
              </a:rPr>
              <a:t>size</a:t>
            </a:r>
            <a:r>
              <a:rPr lang="en-US" dirty="0">
                <a:solidFill>
                  <a:srgbClr val="000000"/>
                </a:solidFill>
                <a:latin typeface="Monaco" charset="0"/>
              </a:rPr>
              <a:t>; </a:t>
            </a:r>
            <a:endParaRPr lang="en-US" dirty="0">
              <a:solidFill>
                <a:srgbClr val="931A68"/>
              </a:solidFill>
              <a:latin typeface="Monaco" charset="0"/>
            </a:endParaRPr>
          </a:p>
          <a:p>
            <a:r>
              <a:rPr lang="en-US" dirty="0" smtClean="0">
                <a:solidFill>
                  <a:srgbClr val="931A68"/>
                </a:solidFill>
                <a:latin typeface="Monaco" charset="0"/>
              </a:rPr>
              <a:t>	public</a:t>
            </a:r>
            <a:r>
              <a:rPr lang="en-US" dirty="0" smtClean="0">
                <a:latin typeface="Monaco" charset="0"/>
              </a:rPr>
              <a:t> </a:t>
            </a:r>
            <a:r>
              <a:rPr lang="en-US" dirty="0" err="1">
                <a:latin typeface="Monaco" charset="0"/>
              </a:rPr>
              <a:t>TLinkedList</a:t>
            </a:r>
            <a:r>
              <a:rPr lang="en-US" dirty="0">
                <a:latin typeface="Monaco" charset="0"/>
              </a:rPr>
              <a:t>(){</a:t>
            </a:r>
            <a:r>
              <a:rPr lang="en-US" dirty="0">
                <a:solidFill>
                  <a:srgbClr val="0326CC"/>
                </a:solidFill>
                <a:latin typeface="Monaco" charset="0"/>
              </a:rPr>
              <a:t>size</a:t>
            </a:r>
            <a:r>
              <a:rPr lang="en-US" dirty="0">
                <a:latin typeface="Monaco" charset="0"/>
              </a:rPr>
              <a:t> = 0;}</a:t>
            </a:r>
          </a:p>
          <a:p>
            <a:r>
              <a:rPr lang="en-US" dirty="0" smtClean="0">
                <a:solidFill>
                  <a:srgbClr val="931A68"/>
                </a:solidFill>
                <a:latin typeface="Monaco" charset="0"/>
              </a:rPr>
              <a:t>	public</a:t>
            </a:r>
            <a:r>
              <a:rPr lang="en-US" dirty="0" smtClean="0">
                <a:solidFill>
                  <a:srgbClr val="000000"/>
                </a:solidFill>
                <a:latin typeface="Monaco" charset="0"/>
              </a:rPr>
              <a:t> </a:t>
            </a:r>
            <a:r>
              <a:rPr lang="en-US" dirty="0" err="1">
                <a:solidFill>
                  <a:srgbClr val="931A68"/>
                </a:solidFill>
                <a:latin typeface="Monaco" charset="0"/>
              </a:rPr>
              <a:t>boolean</a:t>
            </a:r>
            <a:r>
              <a:rPr lang="en-US" dirty="0">
                <a:solidFill>
                  <a:srgbClr val="000000"/>
                </a:solidFill>
                <a:latin typeface="Monaco" charset="0"/>
              </a:rPr>
              <a:t> </a:t>
            </a:r>
            <a:r>
              <a:rPr lang="en-US" dirty="0" err="1">
                <a:solidFill>
                  <a:srgbClr val="000000"/>
                </a:solidFill>
                <a:latin typeface="Monaco" charset="0"/>
              </a:rPr>
              <a:t>isEmpty</a:t>
            </a:r>
            <a:r>
              <a:rPr lang="en-US" dirty="0">
                <a:solidFill>
                  <a:srgbClr val="000000"/>
                </a:solidFill>
                <a:latin typeface="Monaco" charset="0"/>
              </a:rPr>
              <a:t>() </a:t>
            </a:r>
            <a:r>
              <a:rPr lang="en-US" dirty="0" smtClean="0">
                <a:solidFill>
                  <a:srgbClr val="000000"/>
                </a:solidFill>
                <a:latin typeface="Monaco" charset="0"/>
              </a:rPr>
              <a:t>{</a:t>
            </a:r>
          </a:p>
          <a:p>
            <a:r>
              <a:rPr lang="en-US" dirty="0">
                <a:solidFill>
                  <a:srgbClr val="000000"/>
                </a:solidFill>
                <a:latin typeface="Monaco" charset="0"/>
              </a:rPr>
              <a:t>	</a:t>
            </a:r>
            <a:r>
              <a:rPr lang="en-US" dirty="0" smtClean="0">
                <a:solidFill>
                  <a:srgbClr val="000000"/>
                </a:solidFill>
                <a:latin typeface="Monaco" charset="0"/>
              </a:rPr>
              <a:t>	</a:t>
            </a:r>
            <a:r>
              <a:rPr lang="en-US" dirty="0" smtClean="0">
                <a:solidFill>
                  <a:srgbClr val="931A68"/>
                </a:solidFill>
                <a:latin typeface="Monaco" charset="0"/>
              </a:rPr>
              <a:t>if</a:t>
            </a:r>
            <a:r>
              <a:rPr lang="en-US" dirty="0" smtClean="0">
                <a:solidFill>
                  <a:srgbClr val="000000"/>
                </a:solidFill>
                <a:latin typeface="Monaco" charset="0"/>
              </a:rPr>
              <a:t> </a:t>
            </a:r>
            <a:r>
              <a:rPr lang="en-US" dirty="0">
                <a:solidFill>
                  <a:srgbClr val="000000"/>
                </a:solidFill>
                <a:latin typeface="Monaco" charset="0"/>
              </a:rPr>
              <a:t>(</a:t>
            </a:r>
            <a:r>
              <a:rPr lang="en-US" dirty="0">
                <a:solidFill>
                  <a:srgbClr val="0326CC"/>
                </a:solidFill>
                <a:latin typeface="Monaco" charset="0"/>
              </a:rPr>
              <a:t>head</a:t>
            </a:r>
            <a:r>
              <a:rPr lang="en-US" dirty="0">
                <a:solidFill>
                  <a:srgbClr val="000000"/>
                </a:solidFill>
                <a:latin typeface="Monaco" charset="0"/>
              </a:rPr>
              <a:t>==</a:t>
            </a:r>
            <a:r>
              <a:rPr lang="en-US" dirty="0">
                <a:solidFill>
                  <a:srgbClr val="931A68"/>
                </a:solidFill>
                <a:latin typeface="Monaco" charset="0"/>
              </a:rPr>
              <a:t>null</a:t>
            </a:r>
            <a:r>
              <a:rPr lang="en-US" dirty="0">
                <a:solidFill>
                  <a:srgbClr val="000000"/>
                </a:solidFill>
                <a:latin typeface="Monaco" charset="0"/>
              </a:rPr>
              <a:t>) </a:t>
            </a:r>
            <a:endParaRPr lang="en-US" dirty="0" smtClean="0">
              <a:solidFill>
                <a:srgbClr val="000000"/>
              </a:solidFill>
              <a:latin typeface="Monaco" charset="0"/>
            </a:endParaRPr>
          </a:p>
          <a:p>
            <a:r>
              <a:rPr lang="en-US" dirty="0">
                <a:solidFill>
                  <a:srgbClr val="000000"/>
                </a:solidFill>
                <a:latin typeface="Monaco" charset="0"/>
              </a:rPr>
              <a:t>	</a:t>
            </a:r>
            <a:r>
              <a:rPr lang="en-US" dirty="0" smtClean="0">
                <a:solidFill>
                  <a:srgbClr val="000000"/>
                </a:solidFill>
                <a:latin typeface="Monaco" charset="0"/>
              </a:rPr>
              <a:t>		</a:t>
            </a:r>
            <a:r>
              <a:rPr lang="en-US" dirty="0" smtClean="0">
                <a:solidFill>
                  <a:srgbClr val="931A68"/>
                </a:solidFill>
                <a:latin typeface="Monaco" charset="0"/>
              </a:rPr>
              <a:t>return</a:t>
            </a:r>
            <a:r>
              <a:rPr lang="en-US" dirty="0" smtClean="0">
                <a:solidFill>
                  <a:srgbClr val="000000"/>
                </a:solidFill>
                <a:latin typeface="Monaco" charset="0"/>
              </a:rPr>
              <a:t> </a:t>
            </a:r>
            <a:r>
              <a:rPr lang="en-US" dirty="0">
                <a:solidFill>
                  <a:srgbClr val="931A68"/>
                </a:solidFill>
                <a:latin typeface="Monaco" charset="0"/>
              </a:rPr>
              <a:t>true</a:t>
            </a:r>
            <a:r>
              <a:rPr lang="en-US" dirty="0">
                <a:solidFill>
                  <a:srgbClr val="000000"/>
                </a:solidFill>
                <a:latin typeface="Monaco" charset="0"/>
              </a:rPr>
              <a:t>; </a:t>
            </a:r>
            <a:endParaRPr lang="en-US" dirty="0" smtClean="0">
              <a:solidFill>
                <a:srgbClr val="000000"/>
              </a:solidFill>
              <a:latin typeface="Monaco" charset="0"/>
            </a:endParaRPr>
          </a:p>
          <a:p>
            <a:r>
              <a:rPr lang="en-US" dirty="0">
                <a:solidFill>
                  <a:srgbClr val="000000"/>
                </a:solidFill>
                <a:latin typeface="Monaco" charset="0"/>
              </a:rPr>
              <a:t>	</a:t>
            </a:r>
            <a:r>
              <a:rPr lang="en-US" dirty="0" smtClean="0">
                <a:solidFill>
                  <a:srgbClr val="000000"/>
                </a:solidFill>
                <a:latin typeface="Monaco" charset="0"/>
              </a:rPr>
              <a:t>	</a:t>
            </a:r>
            <a:r>
              <a:rPr lang="en-US" dirty="0" smtClean="0">
                <a:solidFill>
                  <a:srgbClr val="931A68"/>
                </a:solidFill>
                <a:latin typeface="Monaco" charset="0"/>
              </a:rPr>
              <a:t>else</a:t>
            </a:r>
            <a:r>
              <a:rPr lang="en-US" dirty="0" smtClean="0">
                <a:solidFill>
                  <a:srgbClr val="000000"/>
                </a:solidFill>
                <a:latin typeface="Monaco" charset="0"/>
              </a:rPr>
              <a:t> </a:t>
            </a:r>
            <a:r>
              <a:rPr lang="en-US" dirty="0">
                <a:solidFill>
                  <a:srgbClr val="931A68"/>
                </a:solidFill>
                <a:latin typeface="Monaco" charset="0"/>
              </a:rPr>
              <a:t>return</a:t>
            </a:r>
            <a:r>
              <a:rPr lang="en-US" dirty="0">
                <a:solidFill>
                  <a:srgbClr val="000000"/>
                </a:solidFill>
                <a:latin typeface="Monaco" charset="0"/>
              </a:rPr>
              <a:t> </a:t>
            </a:r>
            <a:r>
              <a:rPr lang="en-US" dirty="0">
                <a:solidFill>
                  <a:srgbClr val="931A68"/>
                </a:solidFill>
                <a:latin typeface="Monaco" charset="0"/>
              </a:rPr>
              <a:t>false</a:t>
            </a:r>
            <a:r>
              <a:rPr lang="en-US" dirty="0">
                <a:solidFill>
                  <a:srgbClr val="000000"/>
                </a:solidFill>
                <a:latin typeface="Monaco" charset="0"/>
              </a:rPr>
              <a:t>; </a:t>
            </a:r>
            <a:endParaRPr lang="en-US" dirty="0" smtClean="0">
              <a:solidFill>
                <a:srgbClr val="000000"/>
              </a:solidFill>
              <a:latin typeface="Monaco" charset="0"/>
            </a:endParaRPr>
          </a:p>
          <a:p>
            <a:r>
              <a:rPr lang="en-US" dirty="0">
                <a:solidFill>
                  <a:srgbClr val="000000"/>
                </a:solidFill>
                <a:latin typeface="Monaco" charset="0"/>
              </a:rPr>
              <a:t>	</a:t>
            </a:r>
            <a:r>
              <a:rPr lang="en-US" dirty="0" smtClean="0">
                <a:solidFill>
                  <a:srgbClr val="000000"/>
                </a:solidFill>
                <a:latin typeface="Monaco" charset="0"/>
              </a:rPr>
              <a:t>}</a:t>
            </a:r>
          </a:p>
          <a:p>
            <a:r>
              <a:rPr lang="en-US" dirty="0">
                <a:solidFill>
                  <a:srgbClr val="000000"/>
                </a:solidFill>
                <a:latin typeface="Monaco" charset="0"/>
              </a:rPr>
              <a:t> </a:t>
            </a:r>
            <a:endParaRPr lang="en-US" dirty="0" smtClean="0">
              <a:solidFill>
                <a:srgbClr val="000000"/>
              </a:solidFill>
              <a:latin typeface="Monaco" charset="0"/>
            </a:endParaRPr>
          </a:p>
          <a:p>
            <a:r>
              <a:rPr lang="en-US" dirty="0">
                <a:solidFill>
                  <a:srgbClr val="000000"/>
                </a:solidFill>
                <a:latin typeface="Monaco" charset="0"/>
              </a:rPr>
              <a:t> </a:t>
            </a:r>
            <a:r>
              <a:rPr lang="en-US" dirty="0">
                <a:solidFill>
                  <a:srgbClr val="931A68"/>
                </a:solidFill>
                <a:latin typeface="Monaco" charset="0"/>
              </a:rPr>
              <a:t> </a:t>
            </a:r>
            <a:r>
              <a:rPr lang="en-US" dirty="0" smtClean="0">
                <a:solidFill>
                  <a:srgbClr val="931A68"/>
                </a:solidFill>
                <a:latin typeface="Monaco" charset="0"/>
              </a:rPr>
              <a:t> public </a:t>
            </a:r>
            <a:r>
              <a:rPr lang="en-US" dirty="0" err="1" smtClean="0">
                <a:solidFill>
                  <a:srgbClr val="931A68"/>
                </a:solidFill>
                <a:latin typeface="Monaco" charset="0"/>
              </a:rPr>
              <a:t>int</a:t>
            </a:r>
            <a:r>
              <a:rPr lang="en-US" dirty="0" smtClean="0"/>
              <a:t> </a:t>
            </a:r>
            <a:r>
              <a:rPr lang="en-US" dirty="0" err="1"/>
              <a:t>getSize</a:t>
            </a:r>
            <a:r>
              <a:rPr lang="en-US" dirty="0" smtClean="0"/>
              <a:t>()   { </a:t>
            </a:r>
            <a:r>
              <a:rPr lang="en-US" dirty="0"/>
              <a:t>return size; }</a:t>
            </a:r>
          </a:p>
          <a:p>
            <a:endParaRPr lang="en-US" dirty="0" smtClean="0">
              <a:solidFill>
                <a:srgbClr val="000000"/>
              </a:solidFill>
              <a:latin typeface="Monaco" charset="0"/>
            </a:endParaRPr>
          </a:p>
          <a:p>
            <a:r>
              <a:rPr lang="en-US" dirty="0">
                <a:solidFill>
                  <a:srgbClr val="000000"/>
                </a:solidFill>
                <a:effectLst/>
                <a:latin typeface="Monaco" charset="0"/>
              </a:rPr>
              <a:t> </a:t>
            </a:r>
            <a:r>
              <a:rPr lang="en-US" dirty="0" smtClean="0">
                <a:solidFill>
                  <a:srgbClr val="000000"/>
                </a:solidFill>
                <a:effectLst/>
                <a:latin typeface="Monaco" charset="0"/>
              </a:rPr>
              <a:t>   </a:t>
            </a:r>
            <a:r>
              <a:rPr lang="en-US" dirty="0" smtClean="0">
                <a:solidFill>
                  <a:srgbClr val="931A68"/>
                </a:solidFill>
                <a:latin typeface="Monaco" charset="0"/>
              </a:rPr>
              <a:t>.</a:t>
            </a:r>
          </a:p>
          <a:p>
            <a:r>
              <a:rPr lang="en-US" dirty="0">
                <a:solidFill>
                  <a:srgbClr val="931A68"/>
                </a:solidFill>
                <a:effectLst/>
                <a:latin typeface="Monaco" charset="0"/>
              </a:rPr>
              <a:t> </a:t>
            </a:r>
            <a:r>
              <a:rPr lang="en-US" dirty="0" smtClean="0">
                <a:solidFill>
                  <a:srgbClr val="931A68"/>
                </a:solidFill>
                <a:effectLst/>
                <a:latin typeface="Monaco" charset="0"/>
              </a:rPr>
              <a:t>   .</a:t>
            </a:r>
          </a:p>
          <a:p>
            <a:r>
              <a:rPr lang="en-US" dirty="0">
                <a:solidFill>
                  <a:srgbClr val="931A68"/>
                </a:solidFill>
                <a:latin typeface="Monaco" charset="0"/>
              </a:rPr>
              <a:t> </a:t>
            </a:r>
            <a:r>
              <a:rPr lang="en-US" dirty="0" smtClean="0">
                <a:solidFill>
                  <a:srgbClr val="931A68"/>
                </a:solidFill>
                <a:latin typeface="Monaco" charset="0"/>
              </a:rPr>
              <a:t>   .</a:t>
            </a:r>
            <a:endParaRPr lang="en-US" dirty="0" smtClean="0">
              <a:solidFill>
                <a:srgbClr val="000000"/>
              </a:solidFill>
              <a:effectLst/>
              <a:latin typeface="Monaco" charset="0"/>
            </a:endParaRPr>
          </a:p>
        </p:txBody>
      </p:sp>
    </p:spTree>
    <p:extLst>
      <p:ext uri="{BB962C8B-B14F-4D97-AF65-F5344CB8AC3E}">
        <p14:creationId xmlns:p14="http://schemas.microsoft.com/office/powerpoint/2010/main" val="611202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668" y="503238"/>
            <a:ext cx="8086345" cy="868362"/>
          </a:xfrm>
        </p:spPr>
        <p:txBody>
          <a:bodyPr>
            <a:normAutofit fontScale="90000"/>
          </a:bodyPr>
          <a:lstStyle/>
          <a:p>
            <a:pPr algn="l"/>
            <a:r>
              <a:rPr lang="en-US" dirty="0">
                <a:latin typeface="Arial" charset="0"/>
                <a:ea typeface="Arial" charset="0"/>
                <a:cs typeface="Arial" charset="0"/>
              </a:rPr>
              <a:t>Example cont</a:t>
            </a:r>
            <a:r>
              <a:rPr lang="en-US" dirty="0" smtClean="0">
                <a:latin typeface="Arial" charset="0"/>
                <a:ea typeface="Arial" charset="0"/>
                <a:cs typeface="Arial" charset="0"/>
              </a:rPr>
              <a:t>. : </a:t>
            </a:r>
            <a:r>
              <a:rPr lang="en-US" dirty="0" err="1" smtClean="0">
                <a:latin typeface="Arial" charset="0"/>
                <a:ea typeface="Arial" charset="0"/>
                <a:cs typeface="Arial" charset="0"/>
              </a:rPr>
              <a:t>TLinkedList</a:t>
            </a:r>
            <a:r>
              <a:rPr lang="en-US" dirty="0" smtClean="0">
                <a:latin typeface="Arial" charset="0"/>
                <a:ea typeface="Arial" charset="0"/>
                <a:cs typeface="Arial" charset="0"/>
              </a:rPr>
              <a:t> class</a:t>
            </a:r>
            <a:endParaRPr lang="en-US" dirty="0"/>
          </a:p>
        </p:txBody>
      </p:sp>
      <p:sp>
        <p:nvSpPr>
          <p:cNvPr id="4" name="Rectangle 3"/>
          <p:cNvSpPr/>
          <p:nvPr/>
        </p:nvSpPr>
        <p:spPr>
          <a:xfrm>
            <a:off x="334850" y="1549628"/>
            <a:ext cx="8899301" cy="4524315"/>
          </a:xfrm>
          <a:prstGeom prst="rect">
            <a:avLst/>
          </a:prstGeom>
        </p:spPr>
        <p:txBody>
          <a:bodyPr wrap="square">
            <a:spAutoFit/>
          </a:bodyPr>
          <a:lstStyle/>
          <a:p>
            <a:r>
              <a:rPr lang="en-US" dirty="0">
                <a:solidFill>
                  <a:srgbClr val="931A68"/>
                </a:solidFill>
                <a:latin typeface="Monaco" charset="0"/>
              </a:rPr>
              <a:t>public</a:t>
            </a:r>
            <a:r>
              <a:rPr lang="en-US" dirty="0">
                <a:latin typeface="Monaco" charset="0"/>
              </a:rPr>
              <a:t> </a:t>
            </a:r>
            <a:r>
              <a:rPr lang="en-US" dirty="0">
                <a:solidFill>
                  <a:srgbClr val="931A68"/>
                </a:solidFill>
                <a:latin typeface="Monaco" charset="0"/>
              </a:rPr>
              <a:t>void</a:t>
            </a:r>
            <a:r>
              <a:rPr lang="en-US" dirty="0">
                <a:latin typeface="Monaco" charset="0"/>
              </a:rPr>
              <a:t> add(</a:t>
            </a:r>
            <a:r>
              <a:rPr lang="en-US" dirty="0" err="1">
                <a:latin typeface="Monaco" charset="0"/>
              </a:rPr>
              <a:t>TNode</a:t>
            </a:r>
            <a:r>
              <a:rPr lang="en-US" dirty="0">
                <a:latin typeface="Monaco" charset="0"/>
              </a:rPr>
              <a:t> </a:t>
            </a:r>
            <a:r>
              <a:rPr lang="en-US" dirty="0">
                <a:solidFill>
                  <a:srgbClr val="7E504F"/>
                </a:solidFill>
                <a:latin typeface="Monaco" charset="0"/>
              </a:rPr>
              <a:t>node</a:t>
            </a:r>
            <a:r>
              <a:rPr lang="en-US" dirty="0" smtClean="0">
                <a:latin typeface="Monaco" charset="0"/>
              </a:rPr>
              <a:t>){</a:t>
            </a:r>
            <a:r>
              <a:rPr lang="en-US" dirty="0" smtClean="0">
                <a:solidFill>
                  <a:srgbClr val="4E9072"/>
                </a:solidFill>
                <a:latin typeface="Monaco" charset="0"/>
              </a:rPr>
              <a:t>//add to the end of the </a:t>
            </a:r>
            <a:r>
              <a:rPr lang="en-US" dirty="0" err="1" smtClean="0">
                <a:solidFill>
                  <a:srgbClr val="4E9072"/>
                </a:solidFill>
                <a:latin typeface="Monaco" charset="0"/>
              </a:rPr>
              <a:t>linkedlist</a:t>
            </a:r>
            <a:endParaRPr lang="en-US" dirty="0">
              <a:latin typeface="Monaco" charset="0"/>
            </a:endParaRPr>
          </a:p>
          <a:p>
            <a:r>
              <a:rPr lang="en-US" dirty="0">
                <a:solidFill>
                  <a:srgbClr val="0326CC"/>
                </a:solidFill>
                <a:latin typeface="Monaco" charset="0"/>
              </a:rPr>
              <a:t>	</a:t>
            </a:r>
            <a:r>
              <a:rPr lang="en-US" dirty="0" smtClean="0">
                <a:solidFill>
                  <a:srgbClr val="0326CC"/>
                </a:solidFill>
                <a:latin typeface="Monaco" charset="0"/>
              </a:rPr>
              <a:t>size</a:t>
            </a:r>
            <a:r>
              <a:rPr lang="en-US" dirty="0">
                <a:latin typeface="Monaco" charset="0"/>
              </a:rPr>
              <a:t>++;</a:t>
            </a:r>
          </a:p>
          <a:p>
            <a:r>
              <a:rPr lang="en-US" dirty="0" smtClean="0">
                <a:solidFill>
                  <a:srgbClr val="931A68"/>
                </a:solidFill>
                <a:latin typeface="Monaco" charset="0"/>
              </a:rPr>
              <a:t>	if</a:t>
            </a:r>
            <a:r>
              <a:rPr lang="en-US" dirty="0" smtClean="0">
                <a:solidFill>
                  <a:srgbClr val="000000"/>
                </a:solidFill>
                <a:latin typeface="Monaco" charset="0"/>
              </a:rPr>
              <a:t>(</a:t>
            </a:r>
            <a:r>
              <a:rPr lang="en-US" dirty="0" smtClean="0">
                <a:solidFill>
                  <a:srgbClr val="0326CC"/>
                </a:solidFill>
                <a:latin typeface="Monaco" charset="0"/>
              </a:rPr>
              <a:t>head</a:t>
            </a:r>
            <a:r>
              <a:rPr lang="en-US" dirty="0">
                <a:solidFill>
                  <a:srgbClr val="000000"/>
                </a:solidFill>
                <a:latin typeface="Monaco" charset="0"/>
              </a:rPr>
              <a:t>==</a:t>
            </a:r>
            <a:r>
              <a:rPr lang="en-US" dirty="0">
                <a:solidFill>
                  <a:srgbClr val="931A68"/>
                </a:solidFill>
                <a:latin typeface="Monaco" charset="0"/>
              </a:rPr>
              <a:t>null</a:t>
            </a:r>
            <a:r>
              <a:rPr lang="en-US" dirty="0">
                <a:solidFill>
                  <a:srgbClr val="000000"/>
                </a:solidFill>
                <a:latin typeface="Monaco" charset="0"/>
              </a:rPr>
              <a:t>) </a:t>
            </a:r>
            <a:r>
              <a:rPr lang="en-US" dirty="0">
                <a:solidFill>
                  <a:srgbClr val="0326CC"/>
                </a:solidFill>
                <a:latin typeface="Monaco" charset="0"/>
              </a:rPr>
              <a:t>head</a:t>
            </a:r>
            <a:r>
              <a:rPr lang="en-US" dirty="0">
                <a:solidFill>
                  <a:srgbClr val="000000"/>
                </a:solidFill>
                <a:latin typeface="Monaco" charset="0"/>
              </a:rPr>
              <a:t> = </a:t>
            </a:r>
            <a:r>
              <a:rPr lang="en-US" dirty="0">
                <a:solidFill>
                  <a:srgbClr val="7E504F"/>
                </a:solidFill>
                <a:latin typeface="Monaco" charset="0"/>
              </a:rPr>
              <a:t>node</a:t>
            </a:r>
            <a:r>
              <a:rPr lang="en-US" dirty="0">
                <a:solidFill>
                  <a:srgbClr val="000000"/>
                </a:solidFill>
                <a:latin typeface="Monaco" charset="0"/>
              </a:rPr>
              <a:t>; </a:t>
            </a:r>
            <a:r>
              <a:rPr lang="en-US" dirty="0">
                <a:solidFill>
                  <a:srgbClr val="4E9072"/>
                </a:solidFill>
                <a:latin typeface="Monaco" charset="0"/>
              </a:rPr>
              <a:t>//if the </a:t>
            </a:r>
            <a:r>
              <a:rPr lang="en-US" u="sng" dirty="0" err="1">
                <a:solidFill>
                  <a:srgbClr val="4E9072"/>
                </a:solidFill>
                <a:latin typeface="Monaco" charset="0"/>
              </a:rPr>
              <a:t>linkedlist</a:t>
            </a:r>
            <a:r>
              <a:rPr lang="en-US" dirty="0">
                <a:solidFill>
                  <a:srgbClr val="4E9072"/>
                </a:solidFill>
                <a:latin typeface="Monaco" charset="0"/>
              </a:rPr>
              <a:t> is empty</a:t>
            </a:r>
          </a:p>
          <a:p>
            <a:r>
              <a:rPr lang="en-US" dirty="0" smtClean="0">
                <a:solidFill>
                  <a:srgbClr val="931A68"/>
                </a:solidFill>
                <a:latin typeface="Monaco" charset="0"/>
              </a:rPr>
              <a:t>	else</a:t>
            </a:r>
            <a:r>
              <a:rPr lang="en-US" dirty="0">
                <a:solidFill>
                  <a:srgbClr val="000000"/>
                </a:solidFill>
                <a:latin typeface="Monaco" charset="0"/>
              </a:rPr>
              <a:t>{</a:t>
            </a:r>
            <a:endParaRPr lang="en-US" dirty="0">
              <a:solidFill>
                <a:srgbClr val="931A68"/>
              </a:solidFill>
              <a:latin typeface="Monaco" charset="0"/>
            </a:endParaRPr>
          </a:p>
          <a:p>
            <a:r>
              <a:rPr lang="en-US" dirty="0" smtClean="0">
                <a:latin typeface="Monaco" charset="0"/>
              </a:rPr>
              <a:t>	</a:t>
            </a:r>
            <a:r>
              <a:rPr lang="en-US" dirty="0" err="1" smtClean="0">
                <a:latin typeface="Monaco" charset="0"/>
              </a:rPr>
              <a:t>TNode</a:t>
            </a:r>
            <a:r>
              <a:rPr lang="en-US" dirty="0" smtClean="0">
                <a:latin typeface="Monaco" charset="0"/>
              </a:rPr>
              <a:t> </a:t>
            </a:r>
            <a:r>
              <a:rPr lang="en-US" dirty="0" err="1">
                <a:solidFill>
                  <a:srgbClr val="7E504F"/>
                </a:solidFill>
                <a:latin typeface="Monaco" charset="0"/>
              </a:rPr>
              <a:t>curr</a:t>
            </a:r>
            <a:r>
              <a:rPr lang="en-US" dirty="0">
                <a:latin typeface="Monaco" charset="0"/>
              </a:rPr>
              <a:t> = </a:t>
            </a:r>
            <a:r>
              <a:rPr lang="en-US" dirty="0">
                <a:solidFill>
                  <a:srgbClr val="0326CC"/>
                </a:solidFill>
                <a:latin typeface="Monaco" charset="0"/>
              </a:rPr>
              <a:t>head</a:t>
            </a:r>
            <a:r>
              <a:rPr lang="en-US" dirty="0">
                <a:latin typeface="Monaco" charset="0"/>
              </a:rPr>
              <a:t>; </a:t>
            </a:r>
          </a:p>
          <a:p>
            <a:r>
              <a:rPr lang="en-US" dirty="0" smtClean="0">
                <a:solidFill>
                  <a:srgbClr val="4E9072"/>
                </a:solidFill>
                <a:latin typeface="Monaco" charset="0"/>
              </a:rPr>
              <a:t>	</a:t>
            </a:r>
            <a:endParaRPr lang="en-US" dirty="0">
              <a:solidFill>
                <a:srgbClr val="931A68"/>
              </a:solidFill>
              <a:latin typeface="Monaco" charset="0"/>
            </a:endParaRPr>
          </a:p>
          <a:p>
            <a:r>
              <a:rPr lang="en-US" dirty="0" smtClean="0">
                <a:solidFill>
                  <a:srgbClr val="931A68"/>
                </a:solidFill>
                <a:latin typeface="Monaco" charset="0"/>
              </a:rPr>
              <a:t>	if</a:t>
            </a:r>
            <a:r>
              <a:rPr lang="en-US" dirty="0">
                <a:latin typeface="Monaco" charset="0"/>
              </a:rPr>
              <a:t>(!</a:t>
            </a:r>
            <a:r>
              <a:rPr lang="en-US" dirty="0" err="1">
                <a:solidFill>
                  <a:srgbClr val="7E504F"/>
                </a:solidFill>
                <a:latin typeface="Monaco" charset="0"/>
              </a:rPr>
              <a:t>curr</a:t>
            </a:r>
            <a:r>
              <a:rPr lang="en-US" dirty="0" err="1">
                <a:latin typeface="Monaco" charset="0"/>
              </a:rPr>
              <a:t>.hasNext</a:t>
            </a:r>
            <a:r>
              <a:rPr lang="en-US" dirty="0">
                <a:latin typeface="Monaco" charset="0"/>
              </a:rPr>
              <a:t>()) </a:t>
            </a:r>
            <a:r>
              <a:rPr lang="en-US" dirty="0" smtClean="0">
                <a:latin typeface="Monaco" charset="0"/>
              </a:rPr>
              <a:t>{</a:t>
            </a:r>
            <a:r>
              <a:rPr lang="en-US" dirty="0">
                <a:solidFill>
                  <a:srgbClr val="4E9072"/>
                </a:solidFill>
                <a:latin typeface="Monaco" charset="0"/>
              </a:rPr>
              <a:t>//if </a:t>
            </a:r>
            <a:r>
              <a:rPr lang="en-US" dirty="0" err="1" smtClean="0">
                <a:solidFill>
                  <a:srgbClr val="4E9072"/>
                </a:solidFill>
                <a:latin typeface="Monaco" charset="0"/>
              </a:rPr>
              <a:t>linklist</a:t>
            </a:r>
            <a:r>
              <a:rPr lang="en-US" dirty="0" smtClean="0">
                <a:solidFill>
                  <a:srgbClr val="4E9072"/>
                </a:solidFill>
                <a:latin typeface="Monaco" charset="0"/>
              </a:rPr>
              <a:t> has only </a:t>
            </a:r>
            <a:r>
              <a:rPr lang="en-US" dirty="0">
                <a:solidFill>
                  <a:srgbClr val="4E9072"/>
                </a:solidFill>
                <a:latin typeface="Monaco" charset="0"/>
              </a:rPr>
              <a:t>one </a:t>
            </a:r>
            <a:r>
              <a:rPr lang="en-US" dirty="0" smtClean="0">
                <a:solidFill>
                  <a:srgbClr val="4E9072"/>
                </a:solidFill>
                <a:latin typeface="Monaco" charset="0"/>
              </a:rPr>
              <a:t>node</a:t>
            </a:r>
            <a:endParaRPr lang="en-US" dirty="0">
              <a:latin typeface="Monaco" charset="0"/>
            </a:endParaRPr>
          </a:p>
          <a:p>
            <a:r>
              <a:rPr lang="en-US" dirty="0" smtClean="0">
                <a:solidFill>
                  <a:srgbClr val="7E504F"/>
                </a:solidFill>
                <a:latin typeface="Monaco" charset="0"/>
              </a:rPr>
              <a:t>		</a:t>
            </a:r>
            <a:r>
              <a:rPr lang="en-US" dirty="0" err="1" smtClean="0">
                <a:solidFill>
                  <a:srgbClr val="7E504F"/>
                </a:solidFill>
                <a:latin typeface="Monaco" charset="0"/>
              </a:rPr>
              <a:t>curr</a:t>
            </a:r>
            <a:r>
              <a:rPr lang="en-US" dirty="0" err="1" smtClean="0">
                <a:latin typeface="Monaco" charset="0"/>
              </a:rPr>
              <a:t>.setNext</a:t>
            </a:r>
            <a:r>
              <a:rPr lang="en-US" dirty="0" smtClean="0">
                <a:latin typeface="Monaco" charset="0"/>
              </a:rPr>
              <a:t>(</a:t>
            </a:r>
            <a:r>
              <a:rPr lang="en-US" dirty="0" smtClean="0">
                <a:solidFill>
                  <a:srgbClr val="7E504F"/>
                </a:solidFill>
                <a:latin typeface="Monaco" charset="0"/>
              </a:rPr>
              <a:t>node</a:t>
            </a:r>
            <a:r>
              <a:rPr lang="en-US" dirty="0">
                <a:latin typeface="Monaco" charset="0"/>
              </a:rPr>
              <a:t>);</a:t>
            </a:r>
          </a:p>
          <a:p>
            <a:r>
              <a:rPr lang="en-US" dirty="0" smtClean="0">
                <a:solidFill>
                  <a:srgbClr val="4E9072"/>
                </a:solidFill>
                <a:latin typeface="Monaco" charset="0"/>
              </a:rPr>
              <a:t>	</a:t>
            </a:r>
            <a:r>
              <a:rPr lang="en-US" dirty="0" smtClean="0">
                <a:latin typeface="Monaco" charset="0"/>
              </a:rPr>
              <a:t>}</a:t>
            </a:r>
            <a:endParaRPr lang="en-US" dirty="0">
              <a:solidFill>
                <a:srgbClr val="4E9072"/>
              </a:solidFill>
              <a:latin typeface="Monaco" charset="0"/>
            </a:endParaRPr>
          </a:p>
          <a:p>
            <a:r>
              <a:rPr lang="en-US" dirty="0" smtClean="0">
                <a:solidFill>
                  <a:srgbClr val="931A68"/>
                </a:solidFill>
                <a:latin typeface="Monaco" charset="0"/>
              </a:rPr>
              <a:t>	else</a:t>
            </a:r>
            <a:r>
              <a:rPr lang="en-US" dirty="0" smtClean="0">
                <a:latin typeface="Monaco" charset="0"/>
              </a:rPr>
              <a:t>{</a:t>
            </a:r>
            <a:r>
              <a:rPr lang="en-US" dirty="0">
                <a:solidFill>
                  <a:srgbClr val="4E9072"/>
                </a:solidFill>
                <a:latin typeface="Monaco" charset="0"/>
              </a:rPr>
              <a:t>//if there are multiple nodes </a:t>
            </a:r>
          </a:p>
          <a:p>
            <a:r>
              <a:rPr lang="en-US" dirty="0" smtClean="0">
                <a:solidFill>
                  <a:srgbClr val="931A68"/>
                </a:solidFill>
                <a:latin typeface="Monaco" charset="0"/>
              </a:rPr>
              <a:t>		while</a:t>
            </a:r>
            <a:r>
              <a:rPr lang="en-US" dirty="0" smtClean="0">
                <a:latin typeface="Monaco" charset="0"/>
              </a:rPr>
              <a:t>(</a:t>
            </a:r>
            <a:r>
              <a:rPr lang="en-US" dirty="0" err="1" smtClean="0">
                <a:solidFill>
                  <a:srgbClr val="7E504F"/>
                </a:solidFill>
                <a:latin typeface="Monaco" charset="0"/>
              </a:rPr>
              <a:t>curr</a:t>
            </a:r>
            <a:r>
              <a:rPr lang="en-US" dirty="0" err="1" smtClean="0">
                <a:latin typeface="Monaco" charset="0"/>
              </a:rPr>
              <a:t>.hasNext</a:t>
            </a:r>
            <a:r>
              <a:rPr lang="en-US" dirty="0" smtClean="0">
                <a:latin typeface="Monaco" charset="0"/>
              </a:rPr>
              <a:t>()){ </a:t>
            </a:r>
            <a:endParaRPr lang="en-US" dirty="0">
              <a:latin typeface="Monaco" charset="0"/>
            </a:endParaRPr>
          </a:p>
          <a:p>
            <a:r>
              <a:rPr lang="en-US" dirty="0" smtClean="0">
                <a:solidFill>
                  <a:srgbClr val="7E504F"/>
                </a:solidFill>
                <a:latin typeface="Monaco" charset="0"/>
              </a:rPr>
              <a:t>			</a:t>
            </a:r>
            <a:r>
              <a:rPr lang="en-US" dirty="0" err="1" smtClean="0">
                <a:solidFill>
                  <a:srgbClr val="7E504F"/>
                </a:solidFill>
                <a:latin typeface="Monaco" charset="0"/>
              </a:rPr>
              <a:t>curr</a:t>
            </a:r>
            <a:r>
              <a:rPr lang="en-US" dirty="0" smtClean="0">
                <a:latin typeface="Monaco" charset="0"/>
              </a:rPr>
              <a:t> </a:t>
            </a:r>
            <a:r>
              <a:rPr lang="en-US" dirty="0">
                <a:latin typeface="Monaco" charset="0"/>
              </a:rPr>
              <a:t>= </a:t>
            </a:r>
            <a:r>
              <a:rPr lang="en-US" dirty="0" err="1">
                <a:solidFill>
                  <a:srgbClr val="7E504F"/>
                </a:solidFill>
                <a:latin typeface="Monaco" charset="0"/>
              </a:rPr>
              <a:t>curr</a:t>
            </a:r>
            <a:r>
              <a:rPr lang="en-US" dirty="0" err="1">
                <a:latin typeface="Monaco" charset="0"/>
              </a:rPr>
              <a:t>.getNext</a:t>
            </a:r>
            <a:r>
              <a:rPr lang="en-US" dirty="0">
                <a:latin typeface="Monaco" charset="0"/>
              </a:rPr>
              <a:t>(); </a:t>
            </a:r>
          </a:p>
          <a:p>
            <a:r>
              <a:rPr lang="en-US" dirty="0" smtClean="0">
                <a:latin typeface="Monaco" charset="0"/>
              </a:rPr>
              <a:t>		}</a:t>
            </a:r>
          </a:p>
          <a:p>
            <a:r>
              <a:rPr lang="en-US" dirty="0">
                <a:latin typeface="Monaco" charset="0"/>
              </a:rPr>
              <a:t> </a:t>
            </a:r>
            <a:r>
              <a:rPr lang="en-US" dirty="0" smtClean="0">
                <a:latin typeface="Monaco" charset="0"/>
              </a:rPr>
              <a:t>  </a:t>
            </a:r>
            <a:r>
              <a:rPr lang="en-US" dirty="0" smtClean="0">
                <a:solidFill>
                  <a:srgbClr val="4E9072"/>
                </a:solidFill>
                <a:latin typeface="Monaco" charset="0"/>
              </a:rPr>
              <a:t>//</a:t>
            </a:r>
            <a:r>
              <a:rPr lang="en-US" dirty="0" err="1" smtClean="0">
                <a:solidFill>
                  <a:srgbClr val="4E9072"/>
                </a:solidFill>
                <a:latin typeface="Monaco" charset="0"/>
              </a:rPr>
              <a:t>curr</a:t>
            </a:r>
            <a:r>
              <a:rPr lang="en-US" dirty="0" smtClean="0">
                <a:solidFill>
                  <a:srgbClr val="4E9072"/>
                </a:solidFill>
                <a:latin typeface="Monaco" charset="0"/>
              </a:rPr>
              <a:t> indicates the end of the </a:t>
            </a:r>
            <a:r>
              <a:rPr lang="en-US" dirty="0" err="1" smtClean="0">
                <a:solidFill>
                  <a:srgbClr val="4E9072"/>
                </a:solidFill>
                <a:latin typeface="Monaco" charset="0"/>
              </a:rPr>
              <a:t>linkedlist</a:t>
            </a:r>
            <a:r>
              <a:rPr lang="en-US" dirty="0" smtClean="0">
                <a:solidFill>
                  <a:srgbClr val="4E9072"/>
                </a:solidFill>
                <a:latin typeface="Monaco" charset="0"/>
              </a:rPr>
              <a:t> structure now</a:t>
            </a:r>
            <a:endParaRPr lang="en-US" dirty="0">
              <a:latin typeface="Monaco" charset="0"/>
            </a:endParaRPr>
          </a:p>
          <a:p>
            <a:r>
              <a:rPr lang="en-US" dirty="0" smtClean="0">
                <a:solidFill>
                  <a:srgbClr val="7E504F"/>
                </a:solidFill>
                <a:latin typeface="Monaco" charset="0"/>
              </a:rPr>
              <a:t>	</a:t>
            </a:r>
            <a:r>
              <a:rPr lang="en-US" dirty="0" err="1" smtClean="0">
                <a:solidFill>
                  <a:srgbClr val="7E504F"/>
                </a:solidFill>
                <a:latin typeface="Monaco" charset="0"/>
              </a:rPr>
              <a:t>curr</a:t>
            </a:r>
            <a:r>
              <a:rPr lang="en-US" dirty="0" err="1" smtClean="0">
                <a:latin typeface="Monaco" charset="0"/>
              </a:rPr>
              <a:t>.setNext</a:t>
            </a:r>
            <a:r>
              <a:rPr lang="en-US" dirty="0" smtClean="0">
                <a:latin typeface="Monaco" charset="0"/>
              </a:rPr>
              <a:t>(</a:t>
            </a:r>
            <a:r>
              <a:rPr lang="en-US" dirty="0" smtClean="0">
                <a:solidFill>
                  <a:srgbClr val="7E504F"/>
                </a:solidFill>
                <a:latin typeface="Monaco" charset="0"/>
              </a:rPr>
              <a:t>node</a:t>
            </a:r>
            <a:r>
              <a:rPr lang="en-US" dirty="0" smtClean="0">
                <a:latin typeface="Monaco" charset="0"/>
              </a:rPr>
              <a:t>);</a:t>
            </a:r>
            <a:r>
              <a:rPr lang="en-US" dirty="0">
                <a:solidFill>
                  <a:srgbClr val="4E9072"/>
                </a:solidFill>
                <a:latin typeface="Monaco" charset="0"/>
              </a:rPr>
              <a:t> </a:t>
            </a:r>
            <a:r>
              <a:rPr lang="en-US" dirty="0" smtClean="0">
                <a:solidFill>
                  <a:srgbClr val="4E9072"/>
                </a:solidFill>
                <a:latin typeface="Monaco" charset="0"/>
              </a:rPr>
              <a:t>//add to the end of the </a:t>
            </a:r>
            <a:r>
              <a:rPr lang="en-US" dirty="0" err="1" smtClean="0">
                <a:solidFill>
                  <a:srgbClr val="4E9072"/>
                </a:solidFill>
                <a:latin typeface="Monaco" charset="0"/>
              </a:rPr>
              <a:t>linkedlist</a:t>
            </a:r>
            <a:endParaRPr lang="en-US" dirty="0">
              <a:latin typeface="Monaco" charset="0"/>
            </a:endParaRPr>
          </a:p>
          <a:p>
            <a:r>
              <a:rPr lang="en-US" dirty="0" smtClean="0">
                <a:latin typeface="Monaco" charset="0"/>
              </a:rPr>
              <a:t>	}}}</a:t>
            </a:r>
            <a:endParaRPr lang="en-US" dirty="0">
              <a:effectLst/>
              <a:latin typeface="Monaco" charset="0"/>
            </a:endParaRPr>
          </a:p>
        </p:txBody>
      </p:sp>
    </p:spTree>
    <p:extLst>
      <p:ext uri="{BB962C8B-B14F-4D97-AF65-F5344CB8AC3E}">
        <p14:creationId xmlns:p14="http://schemas.microsoft.com/office/powerpoint/2010/main" val="1748294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Big-O Complexity</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lstStyle/>
          <a:p>
            <a:endParaRPr lang="en-US" dirty="0" smtClean="0">
              <a:latin typeface="Arial" charset="0"/>
              <a:ea typeface="Arial" charset="0"/>
              <a:cs typeface="Arial" charset="0"/>
            </a:endParaRPr>
          </a:p>
          <a:p>
            <a:endParaRPr lang="en-US" dirty="0">
              <a:latin typeface="Arial" charset="0"/>
              <a:ea typeface="Arial" charset="0"/>
              <a:cs typeface="Arial"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0845" t="17191" r="10017" b="20393"/>
          <a:stretch/>
        </p:blipFill>
        <p:spPr>
          <a:xfrm>
            <a:off x="914400" y="1371600"/>
            <a:ext cx="7458255" cy="5328924"/>
          </a:xfrm>
          <a:prstGeom prst="rect">
            <a:avLst/>
          </a:prstGeom>
        </p:spPr>
      </p:pic>
    </p:spTree>
    <p:extLst>
      <p:ext uri="{BB962C8B-B14F-4D97-AF65-F5344CB8AC3E}">
        <p14:creationId xmlns:p14="http://schemas.microsoft.com/office/powerpoint/2010/main" val="12889226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Example</a:t>
            </a:r>
            <a:endParaRPr lang="en-US" dirty="0">
              <a:latin typeface="Arial" charset="0"/>
              <a:ea typeface="Arial" charset="0"/>
              <a:cs typeface="Arial" charset="0"/>
            </a:endParaRPr>
          </a:p>
        </p:txBody>
      </p:sp>
      <p:sp>
        <p:nvSpPr>
          <p:cNvPr id="3" name="Content Placeholder 2"/>
          <p:cNvSpPr>
            <a:spLocks noGrp="1"/>
          </p:cNvSpPr>
          <p:nvPr>
            <p:ph idx="1"/>
          </p:nvPr>
        </p:nvSpPr>
        <p:spPr>
          <a:xfrm>
            <a:off x="426128" y="1741462"/>
            <a:ext cx="8229600" cy="4373563"/>
          </a:xfrm>
        </p:spPr>
        <p:txBody>
          <a:bodyPr/>
          <a:lstStyle/>
          <a:p>
            <a:r>
              <a:rPr lang="en-US" dirty="0"/>
              <a:t>Use the linked list </a:t>
            </a:r>
            <a:r>
              <a:rPr lang="en-US" dirty="0" smtClean="0"/>
              <a:t>to </a:t>
            </a:r>
            <a:r>
              <a:rPr lang="en-US" dirty="0" smtClean="0"/>
              <a:t>remove a node from the head of the list.</a:t>
            </a:r>
            <a:endParaRPr lang="en-US" dirty="0"/>
          </a:p>
        </p:txBody>
      </p:sp>
      <p:grpSp>
        <p:nvGrpSpPr>
          <p:cNvPr id="4" name="Group 3"/>
          <p:cNvGrpSpPr/>
          <p:nvPr/>
        </p:nvGrpSpPr>
        <p:grpSpPr>
          <a:xfrm>
            <a:off x="803370" y="2661338"/>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873159" y="2661338"/>
            <a:ext cx="864314" cy="369332"/>
          </a:xfrm>
          <a:prstGeom prst="rect">
            <a:avLst/>
          </a:prstGeom>
          <a:noFill/>
        </p:spPr>
        <p:txBody>
          <a:bodyPr wrap="none" rtlCol="0">
            <a:spAutoFit/>
          </a:bodyPr>
          <a:lstStyle/>
          <a:p>
            <a:r>
              <a:rPr lang="en-US" dirty="0" smtClean="0"/>
              <a:t>data1</a:t>
            </a:r>
            <a:endParaRPr lang="en-US" dirty="0"/>
          </a:p>
        </p:txBody>
      </p:sp>
      <p:grpSp>
        <p:nvGrpSpPr>
          <p:cNvPr id="8" name="Group 7"/>
          <p:cNvGrpSpPr/>
          <p:nvPr/>
        </p:nvGrpSpPr>
        <p:grpSpPr>
          <a:xfrm>
            <a:off x="2577845" y="2661338"/>
            <a:ext cx="1181653" cy="552174"/>
            <a:chOff x="2120348" y="2153479"/>
            <a:chExt cx="1181653" cy="552174"/>
          </a:xfrm>
        </p:grpSpPr>
        <p:sp>
          <p:nvSpPr>
            <p:cNvPr id="9" name="Rectangle 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625548" y="2661338"/>
            <a:ext cx="864314" cy="369332"/>
          </a:xfrm>
          <a:prstGeom prst="rect">
            <a:avLst/>
          </a:prstGeom>
          <a:noFill/>
        </p:spPr>
        <p:txBody>
          <a:bodyPr wrap="none" rtlCol="0">
            <a:spAutoFit/>
          </a:bodyPr>
          <a:lstStyle/>
          <a:p>
            <a:r>
              <a:rPr lang="en-US" dirty="0" smtClean="0"/>
              <a:t>data2</a:t>
            </a:r>
            <a:endParaRPr lang="en-US" dirty="0"/>
          </a:p>
        </p:txBody>
      </p:sp>
      <p:grpSp>
        <p:nvGrpSpPr>
          <p:cNvPr id="12" name="Group 11"/>
          <p:cNvGrpSpPr/>
          <p:nvPr/>
        </p:nvGrpSpPr>
        <p:grpSpPr>
          <a:xfrm>
            <a:off x="5460193" y="2661338"/>
            <a:ext cx="1181653" cy="552174"/>
            <a:chOff x="2120348" y="2153479"/>
            <a:chExt cx="1181653" cy="552174"/>
          </a:xfrm>
        </p:grpSpPr>
        <p:sp>
          <p:nvSpPr>
            <p:cNvPr id="13" name="Rectangle 1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5419552" y="2661338"/>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16" name="Straight Arrow Connector 15"/>
          <p:cNvCxnSpPr/>
          <p:nvPr/>
        </p:nvCxnSpPr>
        <p:spPr>
          <a:xfrm>
            <a:off x="4952193" y="2888208"/>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321584" y="27035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321584" y="27035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604896" y="2888208"/>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11671" y="2634219"/>
            <a:ext cx="415498" cy="369332"/>
          </a:xfrm>
          <a:prstGeom prst="rect">
            <a:avLst/>
          </a:prstGeom>
          <a:noFill/>
        </p:spPr>
        <p:txBody>
          <a:bodyPr wrap="none" rtlCol="0">
            <a:spAutoFit/>
          </a:bodyPr>
          <a:lstStyle/>
          <a:p>
            <a:r>
              <a:rPr lang="en-US" dirty="0" smtClean="0"/>
              <a:t>…</a:t>
            </a:r>
            <a:endParaRPr lang="en-US" dirty="0"/>
          </a:p>
        </p:txBody>
      </p:sp>
      <p:cxnSp>
        <p:nvCxnSpPr>
          <p:cNvPr id="23" name="Straight Arrow Connector 22"/>
          <p:cNvCxnSpPr>
            <a:endCxn id="11" idx="1"/>
          </p:cNvCxnSpPr>
          <p:nvPr/>
        </p:nvCxnSpPr>
        <p:spPr>
          <a:xfrm>
            <a:off x="1821884" y="2846004"/>
            <a:ext cx="80366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950785" y="3154717"/>
            <a:ext cx="791277" cy="369332"/>
          </a:xfrm>
          <a:prstGeom prst="rect">
            <a:avLst/>
          </a:prstGeom>
          <a:noFill/>
        </p:spPr>
        <p:txBody>
          <a:bodyPr wrap="none" rtlCol="0">
            <a:spAutoFit/>
          </a:bodyPr>
          <a:lstStyle/>
          <a:p>
            <a:r>
              <a:rPr lang="en-US" dirty="0" smtClean="0"/>
              <a:t>head</a:t>
            </a:r>
            <a:endParaRPr lang="en-US" dirty="0"/>
          </a:p>
        </p:txBody>
      </p:sp>
      <p:sp>
        <p:nvSpPr>
          <p:cNvPr id="27" name="TextBox 26"/>
          <p:cNvSpPr txBox="1"/>
          <p:nvPr/>
        </p:nvSpPr>
        <p:spPr>
          <a:xfrm>
            <a:off x="5741445" y="3154717"/>
            <a:ext cx="512994" cy="369332"/>
          </a:xfrm>
          <a:prstGeom prst="rect">
            <a:avLst/>
          </a:prstGeom>
          <a:noFill/>
        </p:spPr>
        <p:txBody>
          <a:bodyPr wrap="none" rtlCol="0">
            <a:spAutoFit/>
          </a:bodyPr>
          <a:lstStyle/>
          <a:p>
            <a:r>
              <a:rPr lang="en-US" dirty="0" smtClean="0"/>
              <a:t>tail</a:t>
            </a:r>
            <a:endParaRPr lang="en-US" dirty="0"/>
          </a:p>
        </p:txBody>
      </p:sp>
      <p:sp>
        <p:nvSpPr>
          <p:cNvPr id="28" name="TextBox 27"/>
          <p:cNvSpPr txBox="1"/>
          <p:nvPr/>
        </p:nvSpPr>
        <p:spPr>
          <a:xfrm>
            <a:off x="873159" y="3434522"/>
            <a:ext cx="7455887" cy="1200329"/>
          </a:xfrm>
          <a:prstGeom prst="rect">
            <a:avLst/>
          </a:prstGeom>
          <a:noFill/>
        </p:spPr>
        <p:txBody>
          <a:bodyPr wrap="none" rtlCol="0">
            <a:spAutoFit/>
          </a:bodyPr>
          <a:lstStyle/>
          <a:p>
            <a:r>
              <a:rPr lang="en-US" dirty="0" smtClean="0"/>
              <a:t>Procedure:</a:t>
            </a:r>
          </a:p>
          <a:p>
            <a:pPr marL="285750" indent="-285750">
              <a:buFont typeface="Arial"/>
              <a:buChar char="•"/>
            </a:pPr>
            <a:r>
              <a:rPr lang="en-US" dirty="0" smtClean="0"/>
              <a:t>Store the reference to the next node after head in “</a:t>
            </a:r>
            <a:r>
              <a:rPr lang="en-US" dirty="0" err="1" smtClean="0"/>
              <a:t>newHead</a:t>
            </a:r>
            <a:r>
              <a:rPr lang="en-US" dirty="0" smtClean="0"/>
              <a:t>”</a:t>
            </a:r>
          </a:p>
          <a:p>
            <a:pPr marL="285750" indent="-285750">
              <a:buFont typeface="Arial"/>
              <a:buChar char="•"/>
            </a:pPr>
            <a:r>
              <a:rPr lang="en-US" dirty="0" smtClean="0"/>
              <a:t>Change the reference of head node to null reference</a:t>
            </a:r>
          </a:p>
          <a:p>
            <a:pPr marL="285750" indent="-285750">
              <a:buFont typeface="Arial"/>
              <a:buChar char="•"/>
            </a:pPr>
            <a:r>
              <a:rPr lang="en-US" dirty="0" smtClean="0"/>
              <a:t>Update head with “</a:t>
            </a:r>
            <a:r>
              <a:rPr lang="en-US" dirty="0" err="1" smtClean="0"/>
              <a:t>newHead</a:t>
            </a:r>
            <a:r>
              <a:rPr lang="en-US" dirty="0" smtClean="0"/>
              <a:t>” </a:t>
            </a:r>
            <a:endParaRPr lang="en-US" dirty="0"/>
          </a:p>
        </p:txBody>
      </p:sp>
      <p:grpSp>
        <p:nvGrpSpPr>
          <p:cNvPr id="30" name="Group 29"/>
          <p:cNvGrpSpPr/>
          <p:nvPr/>
        </p:nvGrpSpPr>
        <p:grpSpPr>
          <a:xfrm>
            <a:off x="946929" y="4673014"/>
            <a:ext cx="1181653" cy="552174"/>
            <a:chOff x="2120348" y="2153479"/>
            <a:chExt cx="1181653" cy="552174"/>
          </a:xfrm>
        </p:grpSpPr>
        <p:sp>
          <p:nvSpPr>
            <p:cNvPr id="31" name="Rectangle 30"/>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1016718" y="4673014"/>
            <a:ext cx="864314" cy="369332"/>
          </a:xfrm>
          <a:prstGeom prst="rect">
            <a:avLst/>
          </a:prstGeom>
          <a:noFill/>
        </p:spPr>
        <p:txBody>
          <a:bodyPr wrap="none" rtlCol="0">
            <a:spAutoFit/>
          </a:bodyPr>
          <a:lstStyle/>
          <a:p>
            <a:r>
              <a:rPr lang="en-US" dirty="0" smtClean="0"/>
              <a:t>data1</a:t>
            </a:r>
            <a:endParaRPr lang="en-US" dirty="0"/>
          </a:p>
        </p:txBody>
      </p:sp>
      <p:grpSp>
        <p:nvGrpSpPr>
          <p:cNvPr id="34" name="Group 33"/>
          <p:cNvGrpSpPr/>
          <p:nvPr/>
        </p:nvGrpSpPr>
        <p:grpSpPr>
          <a:xfrm>
            <a:off x="2721404" y="4673014"/>
            <a:ext cx="1181653" cy="552174"/>
            <a:chOff x="2120348" y="2153479"/>
            <a:chExt cx="1181653" cy="552174"/>
          </a:xfrm>
        </p:grpSpPr>
        <p:sp>
          <p:nvSpPr>
            <p:cNvPr id="35" name="Rectangle 3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37" name="TextBox 36"/>
          <p:cNvSpPr txBox="1"/>
          <p:nvPr/>
        </p:nvSpPr>
        <p:spPr>
          <a:xfrm>
            <a:off x="2769107" y="4673014"/>
            <a:ext cx="864314" cy="369332"/>
          </a:xfrm>
          <a:prstGeom prst="rect">
            <a:avLst/>
          </a:prstGeom>
          <a:noFill/>
        </p:spPr>
        <p:txBody>
          <a:bodyPr wrap="none" rtlCol="0">
            <a:spAutoFit/>
          </a:bodyPr>
          <a:lstStyle/>
          <a:p>
            <a:r>
              <a:rPr lang="en-US" dirty="0" smtClean="0"/>
              <a:t>data2</a:t>
            </a:r>
            <a:endParaRPr lang="en-US" dirty="0"/>
          </a:p>
        </p:txBody>
      </p:sp>
      <p:grpSp>
        <p:nvGrpSpPr>
          <p:cNvPr id="38" name="Group 37"/>
          <p:cNvGrpSpPr/>
          <p:nvPr/>
        </p:nvGrpSpPr>
        <p:grpSpPr>
          <a:xfrm>
            <a:off x="5603752" y="4673014"/>
            <a:ext cx="1181653" cy="552174"/>
            <a:chOff x="2120348" y="2153479"/>
            <a:chExt cx="1181653" cy="552174"/>
          </a:xfrm>
        </p:grpSpPr>
        <p:sp>
          <p:nvSpPr>
            <p:cNvPr id="39" name="Rectangle 3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41" name="TextBox 40"/>
          <p:cNvSpPr txBox="1"/>
          <p:nvPr/>
        </p:nvSpPr>
        <p:spPr>
          <a:xfrm>
            <a:off x="5563111" y="4673014"/>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42" name="Straight Arrow Connector 41"/>
          <p:cNvCxnSpPr/>
          <p:nvPr/>
        </p:nvCxnSpPr>
        <p:spPr>
          <a:xfrm>
            <a:off x="5095752" y="4899884"/>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6465143" y="4715218"/>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465143" y="4715218"/>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748455" y="4899884"/>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4455230" y="4645895"/>
            <a:ext cx="415498" cy="369332"/>
          </a:xfrm>
          <a:prstGeom prst="rect">
            <a:avLst/>
          </a:prstGeom>
          <a:noFill/>
        </p:spPr>
        <p:txBody>
          <a:bodyPr wrap="none" rtlCol="0">
            <a:spAutoFit/>
          </a:bodyPr>
          <a:lstStyle/>
          <a:p>
            <a:r>
              <a:rPr lang="en-US" dirty="0" smtClean="0"/>
              <a:t>…</a:t>
            </a:r>
            <a:endParaRPr lang="en-US" dirty="0"/>
          </a:p>
        </p:txBody>
      </p:sp>
      <p:cxnSp>
        <p:nvCxnSpPr>
          <p:cNvPr id="47" name="Straight Arrow Connector 46"/>
          <p:cNvCxnSpPr>
            <a:endCxn id="37" idx="1"/>
          </p:cNvCxnSpPr>
          <p:nvPr/>
        </p:nvCxnSpPr>
        <p:spPr>
          <a:xfrm>
            <a:off x="1965443" y="4857680"/>
            <a:ext cx="80366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094344" y="5166393"/>
            <a:ext cx="791277" cy="369332"/>
          </a:xfrm>
          <a:prstGeom prst="rect">
            <a:avLst/>
          </a:prstGeom>
          <a:noFill/>
        </p:spPr>
        <p:txBody>
          <a:bodyPr wrap="none" rtlCol="0">
            <a:spAutoFit/>
          </a:bodyPr>
          <a:lstStyle/>
          <a:p>
            <a:r>
              <a:rPr lang="en-US" dirty="0" smtClean="0"/>
              <a:t>head</a:t>
            </a:r>
            <a:endParaRPr lang="en-US" dirty="0"/>
          </a:p>
        </p:txBody>
      </p:sp>
      <p:sp>
        <p:nvSpPr>
          <p:cNvPr id="49" name="TextBox 48"/>
          <p:cNvSpPr txBox="1"/>
          <p:nvPr/>
        </p:nvSpPr>
        <p:spPr>
          <a:xfrm>
            <a:off x="5885004" y="5166393"/>
            <a:ext cx="512994" cy="369332"/>
          </a:xfrm>
          <a:prstGeom prst="rect">
            <a:avLst/>
          </a:prstGeom>
          <a:noFill/>
        </p:spPr>
        <p:txBody>
          <a:bodyPr wrap="none" rtlCol="0">
            <a:spAutoFit/>
          </a:bodyPr>
          <a:lstStyle/>
          <a:p>
            <a:r>
              <a:rPr lang="en-US" dirty="0" smtClean="0"/>
              <a:t>tail</a:t>
            </a:r>
            <a:endParaRPr lang="en-US" dirty="0"/>
          </a:p>
        </p:txBody>
      </p:sp>
      <p:sp>
        <p:nvSpPr>
          <p:cNvPr id="50" name="TextBox 49"/>
          <p:cNvSpPr txBox="1"/>
          <p:nvPr/>
        </p:nvSpPr>
        <p:spPr>
          <a:xfrm>
            <a:off x="2921234" y="5225188"/>
            <a:ext cx="1290813" cy="369332"/>
          </a:xfrm>
          <a:prstGeom prst="rect">
            <a:avLst/>
          </a:prstGeom>
          <a:noFill/>
        </p:spPr>
        <p:txBody>
          <a:bodyPr wrap="none" rtlCol="0">
            <a:spAutoFit/>
          </a:bodyPr>
          <a:lstStyle/>
          <a:p>
            <a:r>
              <a:rPr lang="en-US" dirty="0" err="1" smtClean="0"/>
              <a:t>newHead</a:t>
            </a:r>
            <a:endParaRPr lang="en-US" dirty="0"/>
          </a:p>
        </p:txBody>
      </p:sp>
      <p:grpSp>
        <p:nvGrpSpPr>
          <p:cNvPr id="51" name="Group 50"/>
          <p:cNvGrpSpPr/>
          <p:nvPr/>
        </p:nvGrpSpPr>
        <p:grpSpPr>
          <a:xfrm>
            <a:off x="949450" y="5644460"/>
            <a:ext cx="1181653" cy="552174"/>
            <a:chOff x="2120348" y="2153479"/>
            <a:chExt cx="1181653" cy="552174"/>
          </a:xfrm>
        </p:grpSpPr>
        <p:sp>
          <p:nvSpPr>
            <p:cNvPr id="52" name="Rectangle 51"/>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4" name="TextBox 53"/>
          <p:cNvSpPr txBox="1"/>
          <p:nvPr/>
        </p:nvSpPr>
        <p:spPr>
          <a:xfrm>
            <a:off x="1019239" y="5644460"/>
            <a:ext cx="558191" cy="369332"/>
          </a:xfrm>
          <a:prstGeom prst="rect">
            <a:avLst/>
          </a:prstGeom>
          <a:noFill/>
        </p:spPr>
        <p:txBody>
          <a:bodyPr wrap="none" rtlCol="0">
            <a:spAutoFit/>
          </a:bodyPr>
          <a:lstStyle/>
          <a:p>
            <a:r>
              <a:rPr lang="en-US" dirty="0" smtClean="0"/>
              <a:t>null</a:t>
            </a:r>
            <a:endParaRPr lang="en-US" dirty="0"/>
          </a:p>
        </p:txBody>
      </p:sp>
      <p:grpSp>
        <p:nvGrpSpPr>
          <p:cNvPr id="55" name="Group 54"/>
          <p:cNvGrpSpPr/>
          <p:nvPr/>
        </p:nvGrpSpPr>
        <p:grpSpPr>
          <a:xfrm>
            <a:off x="2723925" y="5644460"/>
            <a:ext cx="1181653" cy="552174"/>
            <a:chOff x="2120348" y="2153479"/>
            <a:chExt cx="1181653" cy="552174"/>
          </a:xfrm>
        </p:grpSpPr>
        <p:sp>
          <p:nvSpPr>
            <p:cNvPr id="56" name="Rectangle 55"/>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8" name="TextBox 57"/>
          <p:cNvSpPr txBox="1"/>
          <p:nvPr/>
        </p:nvSpPr>
        <p:spPr>
          <a:xfrm>
            <a:off x="2771628" y="5644460"/>
            <a:ext cx="864314" cy="369332"/>
          </a:xfrm>
          <a:prstGeom prst="rect">
            <a:avLst/>
          </a:prstGeom>
          <a:noFill/>
        </p:spPr>
        <p:txBody>
          <a:bodyPr wrap="none" rtlCol="0">
            <a:spAutoFit/>
          </a:bodyPr>
          <a:lstStyle/>
          <a:p>
            <a:r>
              <a:rPr lang="en-US" dirty="0" smtClean="0"/>
              <a:t>data2</a:t>
            </a:r>
            <a:endParaRPr lang="en-US" dirty="0"/>
          </a:p>
        </p:txBody>
      </p:sp>
      <p:grpSp>
        <p:nvGrpSpPr>
          <p:cNvPr id="59" name="Group 58"/>
          <p:cNvGrpSpPr/>
          <p:nvPr/>
        </p:nvGrpSpPr>
        <p:grpSpPr>
          <a:xfrm>
            <a:off x="5606273" y="5644460"/>
            <a:ext cx="1181653" cy="552174"/>
            <a:chOff x="2120348" y="2153479"/>
            <a:chExt cx="1181653" cy="552174"/>
          </a:xfrm>
        </p:grpSpPr>
        <p:sp>
          <p:nvSpPr>
            <p:cNvPr id="60" name="Rectangle 59"/>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2" name="TextBox 61"/>
          <p:cNvSpPr txBox="1"/>
          <p:nvPr/>
        </p:nvSpPr>
        <p:spPr>
          <a:xfrm>
            <a:off x="5565632" y="5644460"/>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63" name="Straight Arrow Connector 62"/>
          <p:cNvCxnSpPr/>
          <p:nvPr/>
        </p:nvCxnSpPr>
        <p:spPr>
          <a:xfrm>
            <a:off x="5098273" y="587133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6467664" y="568666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467664" y="568666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a:off x="3750976" y="5871330"/>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7" name="TextBox 66"/>
          <p:cNvSpPr txBox="1"/>
          <p:nvPr/>
        </p:nvSpPr>
        <p:spPr>
          <a:xfrm>
            <a:off x="4457751" y="5617341"/>
            <a:ext cx="415498" cy="369332"/>
          </a:xfrm>
          <a:prstGeom prst="rect">
            <a:avLst/>
          </a:prstGeom>
          <a:noFill/>
        </p:spPr>
        <p:txBody>
          <a:bodyPr wrap="none" rtlCol="0">
            <a:spAutoFit/>
          </a:bodyPr>
          <a:lstStyle/>
          <a:p>
            <a:r>
              <a:rPr lang="en-US" dirty="0" smtClean="0"/>
              <a:t>…</a:t>
            </a:r>
            <a:endParaRPr lang="en-US" dirty="0"/>
          </a:p>
        </p:txBody>
      </p:sp>
      <p:sp>
        <p:nvSpPr>
          <p:cNvPr id="69" name="TextBox 68"/>
          <p:cNvSpPr txBox="1"/>
          <p:nvPr/>
        </p:nvSpPr>
        <p:spPr>
          <a:xfrm>
            <a:off x="2124775" y="6212075"/>
            <a:ext cx="1011966" cy="369332"/>
          </a:xfrm>
          <a:prstGeom prst="rect">
            <a:avLst/>
          </a:prstGeom>
          <a:noFill/>
        </p:spPr>
        <p:txBody>
          <a:bodyPr wrap="none" rtlCol="0">
            <a:spAutoFit/>
          </a:bodyPr>
          <a:lstStyle/>
          <a:p>
            <a:r>
              <a:rPr lang="en-US" dirty="0" smtClean="0"/>
              <a:t>Head =</a:t>
            </a:r>
            <a:endParaRPr lang="en-US" dirty="0"/>
          </a:p>
        </p:txBody>
      </p:sp>
      <p:sp>
        <p:nvSpPr>
          <p:cNvPr id="70" name="TextBox 69"/>
          <p:cNvSpPr txBox="1"/>
          <p:nvPr/>
        </p:nvSpPr>
        <p:spPr>
          <a:xfrm>
            <a:off x="5887525" y="6137839"/>
            <a:ext cx="512994" cy="369332"/>
          </a:xfrm>
          <a:prstGeom prst="rect">
            <a:avLst/>
          </a:prstGeom>
          <a:noFill/>
        </p:spPr>
        <p:txBody>
          <a:bodyPr wrap="none" rtlCol="0">
            <a:spAutoFit/>
          </a:bodyPr>
          <a:lstStyle/>
          <a:p>
            <a:r>
              <a:rPr lang="en-US" dirty="0" smtClean="0"/>
              <a:t>tail</a:t>
            </a:r>
            <a:endParaRPr lang="en-US" dirty="0"/>
          </a:p>
        </p:txBody>
      </p:sp>
      <p:sp>
        <p:nvSpPr>
          <p:cNvPr id="71" name="TextBox 70"/>
          <p:cNvSpPr txBox="1"/>
          <p:nvPr/>
        </p:nvSpPr>
        <p:spPr>
          <a:xfrm>
            <a:off x="2923755" y="6196634"/>
            <a:ext cx="1290813" cy="369332"/>
          </a:xfrm>
          <a:prstGeom prst="rect">
            <a:avLst/>
          </a:prstGeom>
          <a:noFill/>
        </p:spPr>
        <p:txBody>
          <a:bodyPr wrap="none" rtlCol="0">
            <a:spAutoFit/>
          </a:bodyPr>
          <a:lstStyle/>
          <a:p>
            <a:r>
              <a:rPr lang="en-US" dirty="0" err="1" smtClean="0"/>
              <a:t>newHead</a:t>
            </a:r>
            <a:endParaRPr lang="en-US" dirty="0"/>
          </a:p>
        </p:txBody>
      </p:sp>
      <p:cxnSp>
        <p:nvCxnSpPr>
          <p:cNvPr id="72" name="Straight Connector 71"/>
          <p:cNvCxnSpPr/>
          <p:nvPr/>
        </p:nvCxnSpPr>
        <p:spPr>
          <a:xfrm flipH="1">
            <a:off x="1813354" y="575054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1813354" y="5750544"/>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1424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6" y="503238"/>
            <a:ext cx="8060588" cy="868362"/>
          </a:xfrm>
        </p:spPr>
        <p:txBody>
          <a:bodyPr>
            <a:normAutofit fontScale="90000"/>
          </a:bodyPr>
          <a:lstStyle/>
          <a:p>
            <a:pPr algn="l"/>
            <a:r>
              <a:rPr lang="en-US">
                <a:latin typeface="Arial" charset="0"/>
                <a:ea typeface="Arial" charset="0"/>
                <a:cs typeface="Arial" charset="0"/>
              </a:rPr>
              <a:t>Example cont. </a:t>
            </a:r>
            <a:r>
              <a:rPr lang="en-US" dirty="0">
                <a:latin typeface="Arial" charset="0"/>
                <a:ea typeface="Arial" charset="0"/>
                <a:cs typeface="Arial" charset="0"/>
              </a:rPr>
              <a:t>: </a:t>
            </a:r>
            <a:r>
              <a:rPr lang="en-US" dirty="0" err="1">
                <a:latin typeface="Arial" charset="0"/>
                <a:ea typeface="Arial" charset="0"/>
                <a:cs typeface="Arial" charset="0"/>
              </a:rPr>
              <a:t>TLinkedList</a:t>
            </a:r>
            <a:r>
              <a:rPr lang="en-US" dirty="0">
                <a:latin typeface="Arial" charset="0"/>
                <a:ea typeface="Arial" charset="0"/>
                <a:cs typeface="Arial" charset="0"/>
              </a:rPr>
              <a:t> class</a:t>
            </a:r>
            <a:endParaRPr lang="en-US" dirty="0"/>
          </a:p>
        </p:txBody>
      </p:sp>
      <p:sp>
        <p:nvSpPr>
          <p:cNvPr id="4" name="Rectangle 3"/>
          <p:cNvSpPr/>
          <p:nvPr/>
        </p:nvSpPr>
        <p:spPr>
          <a:xfrm>
            <a:off x="167425" y="1227450"/>
            <a:ext cx="9285668" cy="5355312"/>
          </a:xfrm>
          <a:prstGeom prst="rect">
            <a:avLst/>
          </a:prstGeom>
        </p:spPr>
        <p:txBody>
          <a:bodyPr wrap="square">
            <a:spAutoFit/>
          </a:bodyPr>
          <a:lstStyle/>
          <a:p>
            <a:r>
              <a:rPr lang="en-US" dirty="0">
                <a:solidFill>
                  <a:srgbClr val="931A68"/>
                </a:solidFill>
                <a:latin typeface="Monaco" charset="0"/>
              </a:rPr>
              <a:t>public</a:t>
            </a:r>
            <a:r>
              <a:rPr lang="en-US" dirty="0">
                <a:solidFill>
                  <a:srgbClr val="000000"/>
                </a:solidFill>
                <a:latin typeface="Monaco" charset="0"/>
              </a:rPr>
              <a:t> Scientist remove(){ </a:t>
            </a:r>
            <a:r>
              <a:rPr lang="en-US" dirty="0">
                <a:solidFill>
                  <a:srgbClr val="4E9072"/>
                </a:solidFill>
                <a:latin typeface="Monaco" charset="0"/>
              </a:rPr>
              <a:t>//return and remove </a:t>
            </a:r>
            <a:r>
              <a:rPr lang="en-US" dirty="0" smtClean="0">
                <a:solidFill>
                  <a:srgbClr val="4E9072"/>
                </a:solidFill>
                <a:latin typeface="Monaco" charset="0"/>
              </a:rPr>
              <a:t>from the head of the </a:t>
            </a:r>
            <a:r>
              <a:rPr lang="en-US" u="sng" dirty="0" err="1">
                <a:solidFill>
                  <a:srgbClr val="4E9072"/>
                </a:solidFill>
                <a:latin typeface="Monaco" charset="0"/>
              </a:rPr>
              <a:t>linkedlist</a:t>
            </a:r>
            <a:endParaRPr lang="en-US" dirty="0">
              <a:solidFill>
                <a:srgbClr val="4E9072"/>
              </a:solidFill>
              <a:latin typeface="Monaco" charset="0"/>
            </a:endParaRPr>
          </a:p>
          <a:p>
            <a:r>
              <a:rPr lang="en-US" dirty="0" smtClean="0">
                <a:solidFill>
                  <a:srgbClr val="931A68"/>
                </a:solidFill>
                <a:latin typeface="Monaco" charset="0"/>
              </a:rPr>
              <a:t>	if</a:t>
            </a:r>
            <a:r>
              <a:rPr lang="en-US" dirty="0" smtClean="0">
                <a:latin typeface="Monaco" charset="0"/>
              </a:rPr>
              <a:t>(</a:t>
            </a:r>
            <a:r>
              <a:rPr lang="en-US" dirty="0" err="1" smtClean="0">
                <a:latin typeface="Monaco" charset="0"/>
              </a:rPr>
              <a:t>isEmpty</a:t>
            </a:r>
            <a:r>
              <a:rPr lang="en-US" dirty="0">
                <a:latin typeface="Monaco" charset="0"/>
              </a:rPr>
              <a:t>()) </a:t>
            </a:r>
            <a:r>
              <a:rPr lang="en-US" dirty="0">
                <a:solidFill>
                  <a:srgbClr val="931A68"/>
                </a:solidFill>
                <a:latin typeface="Monaco" charset="0"/>
              </a:rPr>
              <a:t>return</a:t>
            </a:r>
            <a:r>
              <a:rPr lang="en-US" dirty="0">
                <a:latin typeface="Monaco" charset="0"/>
              </a:rPr>
              <a:t> </a:t>
            </a:r>
            <a:r>
              <a:rPr lang="en-US" dirty="0">
                <a:solidFill>
                  <a:srgbClr val="931A68"/>
                </a:solidFill>
                <a:latin typeface="Monaco" charset="0"/>
              </a:rPr>
              <a:t>null</a:t>
            </a:r>
            <a:r>
              <a:rPr lang="en-US" dirty="0">
                <a:latin typeface="Monaco" charset="0"/>
              </a:rPr>
              <a:t>;</a:t>
            </a:r>
          </a:p>
          <a:p>
            <a:r>
              <a:rPr lang="en-US" dirty="0" smtClean="0">
                <a:latin typeface="Monaco" charset="0"/>
              </a:rPr>
              <a:t>	</a:t>
            </a:r>
            <a:r>
              <a:rPr lang="en-US" dirty="0" err="1" smtClean="0">
                <a:latin typeface="Monaco" charset="0"/>
              </a:rPr>
              <a:t>TNode</a:t>
            </a:r>
            <a:r>
              <a:rPr lang="en-US" dirty="0" smtClean="0">
                <a:latin typeface="Monaco" charset="0"/>
              </a:rPr>
              <a:t> </a:t>
            </a:r>
            <a:r>
              <a:rPr lang="en-US" dirty="0" err="1" smtClean="0">
                <a:solidFill>
                  <a:srgbClr val="7E504F"/>
                </a:solidFill>
                <a:latin typeface="Monaco" charset="0"/>
              </a:rPr>
              <a:t>oldHead</a:t>
            </a:r>
            <a:r>
              <a:rPr lang="en-US" dirty="0" smtClean="0">
                <a:latin typeface="Monaco" charset="0"/>
              </a:rPr>
              <a:t>= </a:t>
            </a:r>
            <a:r>
              <a:rPr lang="en-US" dirty="0">
                <a:solidFill>
                  <a:srgbClr val="0326CC"/>
                </a:solidFill>
                <a:latin typeface="Monaco" charset="0"/>
              </a:rPr>
              <a:t>head</a:t>
            </a:r>
            <a:r>
              <a:rPr lang="en-US" dirty="0">
                <a:latin typeface="Monaco" charset="0"/>
              </a:rPr>
              <a:t>; </a:t>
            </a:r>
          </a:p>
          <a:p>
            <a:r>
              <a:rPr lang="en-US" dirty="0" smtClean="0">
                <a:latin typeface="Monaco" charset="0"/>
              </a:rPr>
              <a:t>	</a:t>
            </a:r>
            <a:r>
              <a:rPr lang="en-US" dirty="0">
                <a:latin typeface="Monaco" charset="0"/>
              </a:rPr>
              <a:t> </a:t>
            </a:r>
          </a:p>
          <a:p>
            <a:r>
              <a:rPr lang="en-US" dirty="0" smtClean="0">
                <a:solidFill>
                  <a:srgbClr val="4E9072"/>
                </a:solidFill>
                <a:latin typeface="Monaco" charset="0"/>
              </a:rPr>
              <a:t>	</a:t>
            </a:r>
            <a:r>
              <a:rPr lang="en-US" dirty="0" smtClean="0">
                <a:solidFill>
                  <a:srgbClr val="931A68"/>
                </a:solidFill>
                <a:latin typeface="Monaco" charset="0"/>
              </a:rPr>
              <a:t>if</a:t>
            </a:r>
            <a:r>
              <a:rPr lang="en-US" dirty="0">
                <a:latin typeface="Monaco" charset="0"/>
              </a:rPr>
              <a:t>(!</a:t>
            </a:r>
            <a:r>
              <a:rPr lang="en-US" dirty="0" err="1">
                <a:solidFill>
                  <a:srgbClr val="7E504F"/>
                </a:solidFill>
                <a:latin typeface="Monaco" charset="0"/>
              </a:rPr>
              <a:t>curr</a:t>
            </a:r>
            <a:r>
              <a:rPr lang="en-US" dirty="0" err="1">
                <a:latin typeface="Monaco" charset="0"/>
              </a:rPr>
              <a:t>.hasNext</a:t>
            </a:r>
            <a:r>
              <a:rPr lang="en-US" dirty="0">
                <a:latin typeface="Monaco" charset="0"/>
              </a:rPr>
              <a:t>()) </a:t>
            </a:r>
            <a:r>
              <a:rPr lang="en-US" dirty="0" smtClean="0">
                <a:latin typeface="Monaco" charset="0"/>
              </a:rPr>
              <a:t>{</a:t>
            </a:r>
            <a:r>
              <a:rPr lang="en-US" dirty="0" smtClean="0">
                <a:solidFill>
                  <a:srgbClr val="4E9072"/>
                </a:solidFill>
                <a:latin typeface="Monaco" charset="0"/>
              </a:rPr>
              <a:t>//size ==1</a:t>
            </a:r>
            <a:endParaRPr lang="en-US" dirty="0">
              <a:latin typeface="Monaco" charset="0"/>
            </a:endParaRPr>
          </a:p>
          <a:p>
            <a:r>
              <a:rPr lang="en-US" dirty="0" smtClean="0">
                <a:latin typeface="Monaco" charset="0"/>
              </a:rPr>
              <a:t>		Scientist </a:t>
            </a:r>
            <a:r>
              <a:rPr lang="en-US" dirty="0">
                <a:solidFill>
                  <a:srgbClr val="7E504F"/>
                </a:solidFill>
                <a:latin typeface="Monaco" charset="0"/>
              </a:rPr>
              <a:t>data</a:t>
            </a:r>
            <a:r>
              <a:rPr lang="en-US" dirty="0">
                <a:latin typeface="Monaco" charset="0"/>
              </a:rPr>
              <a:t> = </a:t>
            </a:r>
            <a:r>
              <a:rPr lang="en-US" dirty="0" err="1" smtClean="0">
                <a:solidFill>
                  <a:srgbClr val="7E504F"/>
                </a:solidFill>
                <a:latin typeface="Monaco" charset="0"/>
              </a:rPr>
              <a:t>head</a:t>
            </a:r>
            <a:r>
              <a:rPr lang="en-US" dirty="0" err="1" smtClean="0">
                <a:latin typeface="Monaco" charset="0"/>
              </a:rPr>
              <a:t>.getData</a:t>
            </a:r>
            <a:r>
              <a:rPr lang="en-US" dirty="0">
                <a:latin typeface="Monaco" charset="0"/>
              </a:rPr>
              <a:t>(); </a:t>
            </a:r>
          </a:p>
          <a:p>
            <a:r>
              <a:rPr lang="en-US" dirty="0" smtClean="0">
                <a:solidFill>
                  <a:srgbClr val="0326CC"/>
                </a:solidFill>
                <a:latin typeface="Monaco" charset="0"/>
              </a:rPr>
              <a:t>		head</a:t>
            </a:r>
            <a:r>
              <a:rPr lang="en-US" dirty="0">
                <a:latin typeface="Monaco" charset="0"/>
              </a:rPr>
              <a:t>= </a:t>
            </a:r>
            <a:r>
              <a:rPr lang="en-US" dirty="0">
                <a:solidFill>
                  <a:srgbClr val="931A68"/>
                </a:solidFill>
                <a:latin typeface="Monaco" charset="0"/>
              </a:rPr>
              <a:t>null</a:t>
            </a:r>
            <a:r>
              <a:rPr lang="en-US" dirty="0">
                <a:latin typeface="Monaco" charset="0"/>
              </a:rPr>
              <a:t>; </a:t>
            </a:r>
          </a:p>
          <a:p>
            <a:r>
              <a:rPr lang="en-US" dirty="0" smtClean="0">
                <a:solidFill>
                  <a:srgbClr val="931A68"/>
                </a:solidFill>
                <a:latin typeface="Monaco" charset="0"/>
              </a:rPr>
              <a:t>		return</a:t>
            </a:r>
            <a:r>
              <a:rPr lang="en-US" dirty="0" smtClean="0">
                <a:latin typeface="Monaco" charset="0"/>
              </a:rPr>
              <a:t> </a:t>
            </a:r>
            <a:r>
              <a:rPr lang="en-US" dirty="0">
                <a:solidFill>
                  <a:srgbClr val="7E504F"/>
                </a:solidFill>
                <a:latin typeface="Monaco" charset="0"/>
              </a:rPr>
              <a:t>data</a:t>
            </a:r>
            <a:r>
              <a:rPr lang="en-US" dirty="0">
                <a:latin typeface="Monaco" charset="0"/>
              </a:rPr>
              <a:t>; </a:t>
            </a:r>
          </a:p>
          <a:p>
            <a:r>
              <a:rPr lang="en-US" dirty="0" smtClean="0">
                <a:latin typeface="Monaco" charset="0"/>
              </a:rPr>
              <a:t>	}</a:t>
            </a:r>
            <a:endParaRPr lang="en-US" dirty="0">
              <a:latin typeface="Monaco" charset="0"/>
            </a:endParaRPr>
          </a:p>
          <a:p>
            <a:r>
              <a:rPr lang="en-US" dirty="0" smtClean="0">
                <a:solidFill>
                  <a:srgbClr val="931A68"/>
                </a:solidFill>
                <a:latin typeface="Monaco" charset="0"/>
              </a:rPr>
              <a:t>	</a:t>
            </a:r>
            <a:r>
              <a:rPr lang="en-US" dirty="0" smtClean="0">
                <a:solidFill>
                  <a:srgbClr val="4E9072"/>
                </a:solidFill>
                <a:latin typeface="Monaco" charset="0"/>
              </a:rPr>
              <a:t>//two or more </a:t>
            </a:r>
            <a:r>
              <a:rPr lang="en-US" u="sng" dirty="0" smtClean="0">
                <a:solidFill>
                  <a:srgbClr val="4E9072"/>
                </a:solidFill>
                <a:latin typeface="Monaco" charset="0"/>
              </a:rPr>
              <a:t>elements</a:t>
            </a:r>
            <a:r>
              <a:rPr lang="en-US" dirty="0" smtClean="0">
                <a:solidFill>
                  <a:srgbClr val="4E9072"/>
                </a:solidFill>
                <a:latin typeface="Monaco" charset="0"/>
              </a:rPr>
              <a:t> in the </a:t>
            </a:r>
            <a:r>
              <a:rPr lang="en-US" u="sng" dirty="0" err="1">
                <a:solidFill>
                  <a:srgbClr val="4E9072"/>
                </a:solidFill>
                <a:latin typeface="Monaco" charset="0"/>
              </a:rPr>
              <a:t>linkedlist</a:t>
            </a:r>
            <a:endParaRPr lang="en-US" dirty="0">
              <a:solidFill>
                <a:srgbClr val="4E9072"/>
              </a:solidFill>
              <a:latin typeface="Monaco" charset="0"/>
            </a:endParaRPr>
          </a:p>
          <a:p>
            <a:r>
              <a:rPr lang="en-US" dirty="0" smtClean="0">
                <a:solidFill>
                  <a:srgbClr val="931A68"/>
                </a:solidFill>
                <a:latin typeface="Monaco" charset="0"/>
              </a:rPr>
              <a:t>	</a:t>
            </a:r>
            <a:r>
              <a:rPr lang="en-US" dirty="0" smtClean="0">
                <a:latin typeface="Monaco" charset="0"/>
              </a:rPr>
              <a:t>Scientist </a:t>
            </a:r>
            <a:r>
              <a:rPr lang="en-US" dirty="0">
                <a:solidFill>
                  <a:srgbClr val="7E504F"/>
                </a:solidFill>
                <a:latin typeface="Monaco" charset="0"/>
              </a:rPr>
              <a:t>data</a:t>
            </a:r>
            <a:r>
              <a:rPr lang="en-US" dirty="0">
                <a:latin typeface="Monaco" charset="0"/>
              </a:rPr>
              <a:t> = </a:t>
            </a:r>
            <a:r>
              <a:rPr lang="en-US" dirty="0" err="1" smtClean="0">
                <a:solidFill>
                  <a:srgbClr val="7E504F"/>
                </a:solidFill>
                <a:latin typeface="Monaco" charset="0"/>
              </a:rPr>
              <a:t>head</a:t>
            </a:r>
            <a:r>
              <a:rPr lang="en-US" dirty="0" err="1" smtClean="0">
                <a:latin typeface="Monaco" charset="0"/>
              </a:rPr>
              <a:t>.getData</a:t>
            </a:r>
            <a:r>
              <a:rPr lang="en-US" dirty="0">
                <a:latin typeface="Monaco" charset="0"/>
              </a:rPr>
              <a:t>(); </a:t>
            </a:r>
            <a:endParaRPr lang="en-US" dirty="0" smtClean="0">
              <a:latin typeface="Monaco" charset="0"/>
            </a:endParaRPr>
          </a:p>
          <a:p>
            <a:r>
              <a:rPr lang="en-US" dirty="0">
                <a:solidFill>
                  <a:srgbClr val="931A68"/>
                </a:solidFill>
                <a:latin typeface="Monaco" charset="0"/>
              </a:rPr>
              <a:t>	</a:t>
            </a:r>
            <a:r>
              <a:rPr lang="en-US" dirty="0" err="1" smtClean="0">
                <a:solidFill>
                  <a:srgbClr val="7E504F"/>
                </a:solidFill>
                <a:latin typeface="Monaco" charset="0"/>
              </a:rPr>
              <a:t>oldHead</a:t>
            </a:r>
            <a:r>
              <a:rPr lang="en-US" dirty="0" smtClean="0">
                <a:latin typeface="Monaco" charset="0"/>
              </a:rPr>
              <a:t>= </a:t>
            </a:r>
            <a:r>
              <a:rPr lang="en-US" dirty="0" smtClean="0">
                <a:solidFill>
                  <a:srgbClr val="7E504F"/>
                </a:solidFill>
                <a:latin typeface="Monaco" charset="0"/>
              </a:rPr>
              <a:t>head</a:t>
            </a:r>
            <a:r>
              <a:rPr lang="en-US" dirty="0" smtClean="0">
                <a:latin typeface="Monaco" charset="0"/>
              </a:rPr>
              <a:t>; </a:t>
            </a:r>
            <a:r>
              <a:rPr lang="en-US" dirty="0">
                <a:solidFill>
                  <a:srgbClr val="931A68"/>
                </a:solidFill>
                <a:latin typeface="Monaco" charset="0"/>
              </a:rPr>
              <a:t>	</a:t>
            </a:r>
            <a:r>
              <a:rPr lang="en-US" dirty="0" smtClean="0">
                <a:solidFill>
                  <a:srgbClr val="931A68"/>
                </a:solidFill>
                <a:latin typeface="Monaco" charset="0"/>
              </a:rPr>
              <a:t>	</a:t>
            </a:r>
          </a:p>
          <a:p>
            <a:r>
              <a:rPr lang="en-US" dirty="0" smtClean="0">
                <a:solidFill>
                  <a:srgbClr val="7E504F"/>
                </a:solidFill>
                <a:latin typeface="Monaco" charset="0"/>
              </a:rPr>
              <a:t>	head = </a:t>
            </a:r>
            <a:r>
              <a:rPr lang="en-US" dirty="0" err="1" smtClean="0">
                <a:solidFill>
                  <a:srgbClr val="7E504F"/>
                </a:solidFill>
                <a:latin typeface="Monaco" charset="0"/>
              </a:rPr>
              <a:t>head.getNext</a:t>
            </a:r>
            <a:r>
              <a:rPr lang="en-US" dirty="0" smtClean="0">
                <a:solidFill>
                  <a:srgbClr val="7E504F"/>
                </a:solidFill>
                <a:latin typeface="Monaco" charset="0"/>
              </a:rPr>
              <a:t>(); </a:t>
            </a:r>
          </a:p>
          <a:p>
            <a:r>
              <a:rPr lang="en-US" dirty="0">
                <a:solidFill>
                  <a:srgbClr val="7E504F"/>
                </a:solidFill>
                <a:latin typeface="Monaco" charset="0"/>
              </a:rPr>
              <a:t> </a:t>
            </a:r>
            <a:r>
              <a:rPr lang="en-US" dirty="0" smtClean="0">
                <a:solidFill>
                  <a:srgbClr val="7E504F"/>
                </a:solidFill>
                <a:latin typeface="Monaco" charset="0"/>
              </a:rPr>
              <a:t>   </a:t>
            </a:r>
            <a:r>
              <a:rPr lang="en-US" dirty="0" err="1" smtClean="0">
                <a:solidFill>
                  <a:srgbClr val="7E504F"/>
                </a:solidFill>
                <a:latin typeface="Monaco" charset="0"/>
              </a:rPr>
              <a:t>oldHead.setNext</a:t>
            </a:r>
            <a:r>
              <a:rPr lang="en-US" dirty="0" smtClean="0">
                <a:solidFill>
                  <a:srgbClr val="7E504F"/>
                </a:solidFill>
                <a:latin typeface="Monaco" charset="0"/>
              </a:rPr>
              <a:t>(null); </a:t>
            </a:r>
          </a:p>
          <a:p>
            <a:r>
              <a:rPr lang="en-US" dirty="0">
                <a:solidFill>
                  <a:srgbClr val="7E504F"/>
                </a:solidFill>
                <a:latin typeface="Monaco" charset="0"/>
              </a:rPr>
              <a:t> </a:t>
            </a:r>
            <a:r>
              <a:rPr lang="en-US" dirty="0" smtClean="0">
                <a:solidFill>
                  <a:srgbClr val="7E504F"/>
                </a:solidFill>
                <a:latin typeface="Monaco" charset="0"/>
              </a:rPr>
              <a:t>   </a:t>
            </a:r>
            <a:r>
              <a:rPr lang="en-US" dirty="0" err="1" smtClean="0">
                <a:solidFill>
                  <a:srgbClr val="7E504F"/>
                </a:solidFill>
                <a:latin typeface="Monaco" charset="0"/>
              </a:rPr>
              <a:t>oldHead</a:t>
            </a:r>
            <a:r>
              <a:rPr lang="en-US" dirty="0" smtClean="0">
                <a:solidFill>
                  <a:srgbClr val="7E504F"/>
                </a:solidFill>
                <a:latin typeface="Monaco" charset="0"/>
              </a:rPr>
              <a:t>= null;	</a:t>
            </a:r>
          </a:p>
          <a:p>
            <a:r>
              <a:rPr lang="en-US" dirty="0" smtClean="0">
                <a:solidFill>
                  <a:srgbClr val="7E504F"/>
                </a:solidFill>
                <a:latin typeface="Monaco" charset="0"/>
              </a:rPr>
              <a:t>    </a:t>
            </a:r>
            <a:r>
              <a:rPr lang="en-US" dirty="0" smtClean="0">
                <a:solidFill>
                  <a:srgbClr val="931A68"/>
                </a:solidFill>
                <a:latin typeface="Monaco" charset="0"/>
              </a:rPr>
              <a:t>return</a:t>
            </a:r>
            <a:r>
              <a:rPr lang="en-US" dirty="0" smtClean="0">
                <a:latin typeface="Monaco" charset="0"/>
              </a:rPr>
              <a:t> </a:t>
            </a:r>
            <a:r>
              <a:rPr lang="en-US" dirty="0">
                <a:solidFill>
                  <a:srgbClr val="7E504F"/>
                </a:solidFill>
                <a:latin typeface="Monaco" charset="0"/>
              </a:rPr>
              <a:t>data</a:t>
            </a:r>
            <a:r>
              <a:rPr lang="en-US" dirty="0">
                <a:latin typeface="Monaco" charset="0"/>
              </a:rPr>
              <a:t>;  </a:t>
            </a:r>
          </a:p>
          <a:p>
            <a:r>
              <a:rPr lang="en-US" dirty="0" smtClean="0">
                <a:latin typeface="Monaco" charset="0"/>
              </a:rPr>
              <a:t>	</a:t>
            </a:r>
            <a:r>
              <a:rPr lang="en-US" dirty="0" smtClean="0">
                <a:solidFill>
                  <a:srgbClr val="931A68"/>
                </a:solidFill>
                <a:latin typeface="Monaco" charset="0"/>
              </a:rPr>
              <a:t>	</a:t>
            </a:r>
            <a:r>
              <a:rPr lang="en-US" dirty="0">
                <a:latin typeface="Monaco" charset="0"/>
              </a:rPr>
              <a:t> </a:t>
            </a:r>
          </a:p>
          <a:p>
            <a:r>
              <a:rPr lang="en-US" dirty="0" smtClean="0">
                <a:latin typeface="Monaco" charset="0"/>
              </a:rPr>
              <a:t>}</a:t>
            </a:r>
            <a:endParaRPr lang="en-US" dirty="0">
              <a:effectLst/>
              <a:latin typeface="Monaco" charset="0"/>
            </a:endParaRPr>
          </a:p>
        </p:txBody>
      </p:sp>
    </p:spTree>
    <p:extLst>
      <p:ext uri="{BB962C8B-B14F-4D97-AF65-F5344CB8AC3E}">
        <p14:creationId xmlns:p14="http://schemas.microsoft.com/office/powerpoint/2010/main" val="14410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a:latin typeface="Arial" charset="0"/>
                <a:ea typeface="Arial" charset="0"/>
                <a:cs typeface="Arial" charset="0"/>
              </a:rPr>
              <a:t>Example</a:t>
            </a:r>
            <a:endParaRPr lang="en-US" dirty="0"/>
          </a:p>
        </p:txBody>
      </p:sp>
      <p:sp>
        <p:nvSpPr>
          <p:cNvPr id="3" name="Content Placeholder 2"/>
          <p:cNvSpPr>
            <a:spLocks noGrp="1"/>
          </p:cNvSpPr>
          <p:nvPr>
            <p:ph idx="1"/>
          </p:nvPr>
        </p:nvSpPr>
        <p:spPr/>
        <p:txBody>
          <a:bodyPr>
            <a:normAutofit/>
          </a:bodyPr>
          <a:lstStyle/>
          <a:p>
            <a:r>
              <a:rPr lang="en-US" sz="2000" dirty="0"/>
              <a:t>Use the linked list </a:t>
            </a:r>
            <a:r>
              <a:rPr lang="en-US" sz="2000" dirty="0" smtClean="0"/>
              <a:t>to </a:t>
            </a:r>
            <a:r>
              <a:rPr lang="en-US" sz="2000" dirty="0"/>
              <a:t>remove a node from the </a:t>
            </a:r>
            <a:r>
              <a:rPr lang="en-US" sz="2000" u="sng" dirty="0" smtClean="0">
                <a:solidFill>
                  <a:srgbClr val="FF0000"/>
                </a:solidFill>
              </a:rPr>
              <a:t>tail</a:t>
            </a:r>
            <a:r>
              <a:rPr lang="en-US" sz="2000" dirty="0" smtClean="0">
                <a:solidFill>
                  <a:srgbClr val="FF0000"/>
                </a:solidFill>
              </a:rPr>
              <a:t> </a:t>
            </a:r>
            <a:r>
              <a:rPr lang="en-US" sz="2000" dirty="0" smtClean="0"/>
              <a:t>of </a:t>
            </a:r>
            <a:r>
              <a:rPr lang="en-US" sz="2000" dirty="0"/>
              <a:t>the list.</a:t>
            </a:r>
          </a:p>
        </p:txBody>
      </p:sp>
      <p:grpSp>
        <p:nvGrpSpPr>
          <p:cNvPr id="4" name="Group 3"/>
          <p:cNvGrpSpPr/>
          <p:nvPr/>
        </p:nvGrpSpPr>
        <p:grpSpPr>
          <a:xfrm>
            <a:off x="803370" y="2661338"/>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873159" y="2661338"/>
            <a:ext cx="864314" cy="369332"/>
          </a:xfrm>
          <a:prstGeom prst="rect">
            <a:avLst/>
          </a:prstGeom>
          <a:noFill/>
        </p:spPr>
        <p:txBody>
          <a:bodyPr wrap="none" rtlCol="0">
            <a:spAutoFit/>
          </a:bodyPr>
          <a:lstStyle/>
          <a:p>
            <a:r>
              <a:rPr lang="en-US" dirty="0" smtClean="0"/>
              <a:t>data1</a:t>
            </a:r>
            <a:endParaRPr lang="en-US" dirty="0"/>
          </a:p>
        </p:txBody>
      </p:sp>
      <p:grpSp>
        <p:nvGrpSpPr>
          <p:cNvPr id="8" name="Group 7"/>
          <p:cNvGrpSpPr/>
          <p:nvPr/>
        </p:nvGrpSpPr>
        <p:grpSpPr>
          <a:xfrm>
            <a:off x="2577845" y="2661338"/>
            <a:ext cx="1181653" cy="552174"/>
            <a:chOff x="2120348" y="2153479"/>
            <a:chExt cx="1181653" cy="552174"/>
          </a:xfrm>
        </p:grpSpPr>
        <p:sp>
          <p:nvSpPr>
            <p:cNvPr id="9" name="Rectangle 8"/>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1" name="TextBox 10"/>
          <p:cNvSpPr txBox="1"/>
          <p:nvPr/>
        </p:nvSpPr>
        <p:spPr>
          <a:xfrm>
            <a:off x="2625548" y="2661338"/>
            <a:ext cx="864314" cy="369332"/>
          </a:xfrm>
          <a:prstGeom prst="rect">
            <a:avLst/>
          </a:prstGeom>
          <a:noFill/>
        </p:spPr>
        <p:txBody>
          <a:bodyPr wrap="none" rtlCol="0">
            <a:spAutoFit/>
          </a:bodyPr>
          <a:lstStyle/>
          <a:p>
            <a:r>
              <a:rPr lang="en-US" dirty="0" smtClean="0"/>
              <a:t>data2</a:t>
            </a:r>
            <a:endParaRPr lang="en-US" dirty="0"/>
          </a:p>
        </p:txBody>
      </p:sp>
      <p:grpSp>
        <p:nvGrpSpPr>
          <p:cNvPr id="12" name="Group 11"/>
          <p:cNvGrpSpPr/>
          <p:nvPr/>
        </p:nvGrpSpPr>
        <p:grpSpPr>
          <a:xfrm>
            <a:off x="5460193" y="2661338"/>
            <a:ext cx="1181653" cy="552174"/>
            <a:chOff x="2120348" y="2153479"/>
            <a:chExt cx="1181653" cy="552174"/>
          </a:xfrm>
        </p:grpSpPr>
        <p:sp>
          <p:nvSpPr>
            <p:cNvPr id="13" name="Rectangle 1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2981739"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a:xfrm>
            <a:off x="5419552" y="2661338"/>
            <a:ext cx="941070" cy="369332"/>
          </a:xfrm>
          <a:prstGeom prst="rect">
            <a:avLst/>
          </a:prstGeom>
          <a:noFill/>
        </p:spPr>
        <p:txBody>
          <a:bodyPr wrap="none" rtlCol="0">
            <a:spAutoFit/>
          </a:bodyPr>
          <a:lstStyle/>
          <a:p>
            <a:r>
              <a:rPr lang="en-US" dirty="0"/>
              <a:t>d</a:t>
            </a:r>
            <a:r>
              <a:rPr lang="en-US" dirty="0" smtClean="0"/>
              <a:t>ata n</a:t>
            </a:r>
            <a:endParaRPr lang="en-US" dirty="0"/>
          </a:p>
        </p:txBody>
      </p:sp>
      <p:cxnSp>
        <p:nvCxnSpPr>
          <p:cNvPr id="16" name="Straight Arrow Connector 15"/>
          <p:cNvCxnSpPr/>
          <p:nvPr/>
        </p:nvCxnSpPr>
        <p:spPr>
          <a:xfrm>
            <a:off x="4952193" y="2888208"/>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321584" y="27035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321584" y="2703542"/>
            <a:ext cx="311421" cy="3693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3604896" y="2888208"/>
            <a:ext cx="50800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11671" y="2634219"/>
            <a:ext cx="415498" cy="369332"/>
          </a:xfrm>
          <a:prstGeom prst="rect">
            <a:avLst/>
          </a:prstGeom>
          <a:noFill/>
        </p:spPr>
        <p:txBody>
          <a:bodyPr wrap="none" rtlCol="0">
            <a:spAutoFit/>
          </a:bodyPr>
          <a:lstStyle/>
          <a:p>
            <a:r>
              <a:rPr lang="en-US" dirty="0" smtClean="0"/>
              <a:t>…</a:t>
            </a:r>
            <a:endParaRPr lang="en-US" dirty="0"/>
          </a:p>
        </p:txBody>
      </p:sp>
      <p:cxnSp>
        <p:nvCxnSpPr>
          <p:cNvPr id="21" name="Straight Arrow Connector 20"/>
          <p:cNvCxnSpPr>
            <a:endCxn id="11" idx="1"/>
          </p:cNvCxnSpPr>
          <p:nvPr/>
        </p:nvCxnSpPr>
        <p:spPr>
          <a:xfrm>
            <a:off x="1821884" y="2846004"/>
            <a:ext cx="80366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50785" y="3154717"/>
            <a:ext cx="791277" cy="369332"/>
          </a:xfrm>
          <a:prstGeom prst="rect">
            <a:avLst/>
          </a:prstGeom>
          <a:noFill/>
        </p:spPr>
        <p:txBody>
          <a:bodyPr wrap="none" rtlCol="0">
            <a:spAutoFit/>
          </a:bodyPr>
          <a:lstStyle/>
          <a:p>
            <a:r>
              <a:rPr lang="en-US" dirty="0" smtClean="0"/>
              <a:t>head</a:t>
            </a:r>
            <a:endParaRPr lang="en-US" dirty="0"/>
          </a:p>
        </p:txBody>
      </p:sp>
      <p:sp>
        <p:nvSpPr>
          <p:cNvPr id="23" name="TextBox 22"/>
          <p:cNvSpPr txBox="1"/>
          <p:nvPr/>
        </p:nvSpPr>
        <p:spPr>
          <a:xfrm>
            <a:off x="5741445" y="3154717"/>
            <a:ext cx="512994" cy="369332"/>
          </a:xfrm>
          <a:prstGeom prst="rect">
            <a:avLst/>
          </a:prstGeom>
          <a:noFill/>
        </p:spPr>
        <p:txBody>
          <a:bodyPr wrap="none" rtlCol="0">
            <a:spAutoFit/>
          </a:bodyPr>
          <a:lstStyle/>
          <a:p>
            <a:r>
              <a:rPr lang="en-US" dirty="0" smtClean="0"/>
              <a:t>tail</a:t>
            </a:r>
            <a:endParaRPr lang="en-US" dirty="0"/>
          </a:p>
        </p:txBody>
      </p:sp>
    </p:spTree>
    <p:extLst>
      <p:ext uri="{BB962C8B-B14F-4D97-AF65-F5344CB8AC3E}">
        <p14:creationId xmlns:p14="http://schemas.microsoft.com/office/powerpoint/2010/main" val="17049820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6" y="503238"/>
            <a:ext cx="8060588" cy="868362"/>
          </a:xfrm>
        </p:spPr>
        <p:txBody>
          <a:bodyPr>
            <a:normAutofit fontScale="90000"/>
          </a:bodyPr>
          <a:lstStyle/>
          <a:p>
            <a:pPr algn="l"/>
            <a:r>
              <a:rPr lang="en-US">
                <a:latin typeface="Arial" charset="0"/>
                <a:ea typeface="Arial" charset="0"/>
                <a:cs typeface="Arial" charset="0"/>
              </a:rPr>
              <a:t>Example cont. </a:t>
            </a:r>
            <a:r>
              <a:rPr lang="en-US" dirty="0">
                <a:latin typeface="Arial" charset="0"/>
                <a:ea typeface="Arial" charset="0"/>
                <a:cs typeface="Arial" charset="0"/>
              </a:rPr>
              <a:t>: </a:t>
            </a:r>
            <a:r>
              <a:rPr lang="en-US" dirty="0" err="1">
                <a:latin typeface="Arial" charset="0"/>
                <a:ea typeface="Arial" charset="0"/>
                <a:cs typeface="Arial" charset="0"/>
              </a:rPr>
              <a:t>TLinkedList</a:t>
            </a:r>
            <a:r>
              <a:rPr lang="en-US" dirty="0">
                <a:latin typeface="Arial" charset="0"/>
                <a:ea typeface="Arial" charset="0"/>
                <a:cs typeface="Arial" charset="0"/>
              </a:rPr>
              <a:t> class</a:t>
            </a:r>
            <a:endParaRPr lang="en-US" dirty="0"/>
          </a:p>
        </p:txBody>
      </p:sp>
      <p:sp>
        <p:nvSpPr>
          <p:cNvPr id="4" name="Rectangle 3"/>
          <p:cNvSpPr/>
          <p:nvPr/>
        </p:nvSpPr>
        <p:spPr>
          <a:xfrm>
            <a:off x="167425" y="1227450"/>
            <a:ext cx="9285668" cy="5632311"/>
          </a:xfrm>
          <a:prstGeom prst="rect">
            <a:avLst/>
          </a:prstGeom>
        </p:spPr>
        <p:txBody>
          <a:bodyPr wrap="square">
            <a:spAutoFit/>
          </a:bodyPr>
          <a:lstStyle/>
          <a:p>
            <a:r>
              <a:rPr lang="en-US" dirty="0">
                <a:solidFill>
                  <a:srgbClr val="931A68"/>
                </a:solidFill>
                <a:latin typeface="Monaco" charset="0"/>
              </a:rPr>
              <a:t>public</a:t>
            </a:r>
            <a:r>
              <a:rPr lang="en-US" dirty="0">
                <a:solidFill>
                  <a:srgbClr val="000000"/>
                </a:solidFill>
                <a:latin typeface="Monaco" charset="0"/>
              </a:rPr>
              <a:t> Scientist remove(){ </a:t>
            </a:r>
            <a:r>
              <a:rPr lang="en-US" dirty="0">
                <a:solidFill>
                  <a:srgbClr val="4E9072"/>
                </a:solidFill>
                <a:latin typeface="Monaco" charset="0"/>
              </a:rPr>
              <a:t>//return and remove the last </a:t>
            </a:r>
            <a:r>
              <a:rPr lang="en-US">
                <a:solidFill>
                  <a:srgbClr val="4E9072"/>
                </a:solidFill>
                <a:latin typeface="Monaco" charset="0"/>
              </a:rPr>
              <a:t>element </a:t>
            </a:r>
            <a:r>
              <a:rPr lang="en-US" smtClean="0">
                <a:solidFill>
                  <a:srgbClr val="4E9072"/>
                </a:solidFill>
                <a:latin typeface="Monaco" charset="0"/>
              </a:rPr>
              <a:t>of  the </a:t>
            </a:r>
            <a:r>
              <a:rPr lang="en-US" u="sng" dirty="0" err="1">
                <a:solidFill>
                  <a:srgbClr val="4E9072"/>
                </a:solidFill>
                <a:latin typeface="Monaco" charset="0"/>
              </a:rPr>
              <a:t>linkedlist</a:t>
            </a:r>
            <a:endParaRPr lang="en-US" dirty="0">
              <a:solidFill>
                <a:srgbClr val="4E9072"/>
              </a:solidFill>
              <a:latin typeface="Monaco" charset="0"/>
            </a:endParaRPr>
          </a:p>
          <a:p>
            <a:r>
              <a:rPr lang="en-US" dirty="0" smtClean="0">
                <a:solidFill>
                  <a:srgbClr val="931A68"/>
                </a:solidFill>
                <a:latin typeface="Monaco" charset="0"/>
              </a:rPr>
              <a:t>	if</a:t>
            </a:r>
            <a:r>
              <a:rPr lang="en-US" dirty="0" smtClean="0">
                <a:latin typeface="Monaco" charset="0"/>
              </a:rPr>
              <a:t>(</a:t>
            </a:r>
            <a:r>
              <a:rPr lang="en-US" dirty="0" err="1" smtClean="0">
                <a:latin typeface="Monaco" charset="0"/>
              </a:rPr>
              <a:t>isEmpty</a:t>
            </a:r>
            <a:r>
              <a:rPr lang="en-US" dirty="0">
                <a:latin typeface="Monaco" charset="0"/>
              </a:rPr>
              <a:t>()) </a:t>
            </a:r>
            <a:r>
              <a:rPr lang="en-US" dirty="0">
                <a:solidFill>
                  <a:srgbClr val="931A68"/>
                </a:solidFill>
                <a:latin typeface="Monaco" charset="0"/>
              </a:rPr>
              <a:t>return</a:t>
            </a:r>
            <a:r>
              <a:rPr lang="en-US" dirty="0">
                <a:latin typeface="Monaco" charset="0"/>
              </a:rPr>
              <a:t> </a:t>
            </a:r>
            <a:r>
              <a:rPr lang="en-US" dirty="0">
                <a:solidFill>
                  <a:srgbClr val="931A68"/>
                </a:solidFill>
                <a:latin typeface="Monaco" charset="0"/>
              </a:rPr>
              <a:t>null</a:t>
            </a:r>
            <a:r>
              <a:rPr lang="en-US" dirty="0">
                <a:latin typeface="Monaco" charset="0"/>
              </a:rPr>
              <a:t>;</a:t>
            </a:r>
          </a:p>
          <a:p>
            <a:r>
              <a:rPr lang="en-US" dirty="0" smtClean="0">
                <a:latin typeface="Monaco" charset="0"/>
              </a:rPr>
              <a:t>	</a:t>
            </a:r>
            <a:r>
              <a:rPr lang="en-US" dirty="0" err="1" smtClean="0">
                <a:latin typeface="Monaco" charset="0"/>
              </a:rPr>
              <a:t>TNode</a:t>
            </a:r>
            <a:r>
              <a:rPr lang="en-US" dirty="0" smtClean="0">
                <a:latin typeface="Monaco" charset="0"/>
              </a:rPr>
              <a:t> </a:t>
            </a:r>
            <a:r>
              <a:rPr lang="en-US" dirty="0" err="1">
                <a:solidFill>
                  <a:srgbClr val="7E504F"/>
                </a:solidFill>
                <a:latin typeface="Monaco" charset="0"/>
              </a:rPr>
              <a:t>curr</a:t>
            </a:r>
            <a:r>
              <a:rPr lang="en-US" dirty="0">
                <a:latin typeface="Monaco" charset="0"/>
              </a:rPr>
              <a:t> = </a:t>
            </a:r>
            <a:r>
              <a:rPr lang="en-US" dirty="0">
                <a:solidFill>
                  <a:srgbClr val="0326CC"/>
                </a:solidFill>
                <a:latin typeface="Monaco" charset="0"/>
              </a:rPr>
              <a:t>head</a:t>
            </a:r>
            <a:r>
              <a:rPr lang="en-US" dirty="0">
                <a:latin typeface="Monaco" charset="0"/>
              </a:rPr>
              <a:t>; </a:t>
            </a:r>
          </a:p>
          <a:p>
            <a:r>
              <a:rPr lang="en-US" dirty="0" smtClean="0">
                <a:latin typeface="Monaco" charset="0"/>
              </a:rPr>
              <a:t>	</a:t>
            </a:r>
            <a:r>
              <a:rPr lang="en-US" dirty="0" err="1" smtClean="0">
                <a:latin typeface="Monaco" charset="0"/>
              </a:rPr>
              <a:t>TNode</a:t>
            </a:r>
            <a:r>
              <a:rPr lang="en-US" dirty="0" smtClean="0">
                <a:latin typeface="Monaco" charset="0"/>
              </a:rPr>
              <a:t> </a:t>
            </a:r>
            <a:r>
              <a:rPr lang="en-US" dirty="0">
                <a:solidFill>
                  <a:srgbClr val="7E504F"/>
                </a:solidFill>
                <a:latin typeface="Monaco" charset="0"/>
              </a:rPr>
              <a:t>previous</a:t>
            </a:r>
            <a:r>
              <a:rPr lang="en-US" dirty="0">
                <a:latin typeface="Monaco" charset="0"/>
              </a:rPr>
              <a:t> = </a:t>
            </a:r>
            <a:r>
              <a:rPr lang="en-US" dirty="0">
                <a:solidFill>
                  <a:srgbClr val="0326CC"/>
                </a:solidFill>
                <a:latin typeface="Monaco" charset="0"/>
              </a:rPr>
              <a:t>head</a:t>
            </a:r>
            <a:r>
              <a:rPr lang="en-US" dirty="0">
                <a:latin typeface="Monaco" charset="0"/>
              </a:rPr>
              <a:t>; </a:t>
            </a:r>
          </a:p>
          <a:p>
            <a:r>
              <a:rPr lang="en-US" dirty="0" smtClean="0">
                <a:solidFill>
                  <a:srgbClr val="4E9072"/>
                </a:solidFill>
                <a:latin typeface="Monaco" charset="0"/>
              </a:rPr>
              <a:t>	</a:t>
            </a:r>
            <a:r>
              <a:rPr lang="en-US" dirty="0" smtClean="0">
                <a:solidFill>
                  <a:srgbClr val="931A68"/>
                </a:solidFill>
                <a:latin typeface="Monaco" charset="0"/>
              </a:rPr>
              <a:t>if</a:t>
            </a:r>
            <a:r>
              <a:rPr lang="en-US" dirty="0">
                <a:latin typeface="Monaco" charset="0"/>
              </a:rPr>
              <a:t>(!</a:t>
            </a:r>
            <a:r>
              <a:rPr lang="en-US" dirty="0" err="1">
                <a:solidFill>
                  <a:srgbClr val="7E504F"/>
                </a:solidFill>
                <a:latin typeface="Monaco" charset="0"/>
              </a:rPr>
              <a:t>curr</a:t>
            </a:r>
            <a:r>
              <a:rPr lang="en-US" dirty="0" err="1">
                <a:latin typeface="Monaco" charset="0"/>
              </a:rPr>
              <a:t>.hasNext</a:t>
            </a:r>
            <a:r>
              <a:rPr lang="en-US" dirty="0">
                <a:latin typeface="Monaco" charset="0"/>
              </a:rPr>
              <a:t>()) </a:t>
            </a:r>
            <a:r>
              <a:rPr lang="en-US" dirty="0" smtClean="0">
                <a:latin typeface="Monaco" charset="0"/>
              </a:rPr>
              <a:t>{</a:t>
            </a:r>
            <a:r>
              <a:rPr lang="en-US" dirty="0" smtClean="0">
                <a:solidFill>
                  <a:srgbClr val="4E9072"/>
                </a:solidFill>
                <a:latin typeface="Monaco" charset="0"/>
              </a:rPr>
              <a:t>//size ==1</a:t>
            </a:r>
            <a:endParaRPr lang="en-US" dirty="0">
              <a:latin typeface="Monaco" charset="0"/>
            </a:endParaRPr>
          </a:p>
          <a:p>
            <a:r>
              <a:rPr lang="en-US" dirty="0" smtClean="0">
                <a:latin typeface="Monaco" charset="0"/>
              </a:rPr>
              <a:t>		Scientist </a:t>
            </a:r>
            <a:r>
              <a:rPr lang="en-US" dirty="0">
                <a:solidFill>
                  <a:srgbClr val="7E504F"/>
                </a:solidFill>
                <a:latin typeface="Monaco" charset="0"/>
              </a:rPr>
              <a:t>data</a:t>
            </a:r>
            <a:r>
              <a:rPr lang="en-US" dirty="0">
                <a:latin typeface="Monaco" charset="0"/>
              </a:rPr>
              <a:t> = </a:t>
            </a:r>
            <a:r>
              <a:rPr lang="en-US" dirty="0" err="1">
                <a:solidFill>
                  <a:srgbClr val="7E504F"/>
                </a:solidFill>
                <a:latin typeface="Monaco" charset="0"/>
              </a:rPr>
              <a:t>curr</a:t>
            </a:r>
            <a:r>
              <a:rPr lang="en-US" dirty="0" err="1">
                <a:latin typeface="Monaco" charset="0"/>
              </a:rPr>
              <a:t>.getData</a:t>
            </a:r>
            <a:r>
              <a:rPr lang="en-US" dirty="0">
                <a:latin typeface="Monaco" charset="0"/>
              </a:rPr>
              <a:t>(); </a:t>
            </a:r>
          </a:p>
          <a:p>
            <a:r>
              <a:rPr lang="en-US" dirty="0" smtClean="0">
                <a:solidFill>
                  <a:srgbClr val="0326CC"/>
                </a:solidFill>
                <a:latin typeface="Monaco" charset="0"/>
              </a:rPr>
              <a:t>		head</a:t>
            </a:r>
            <a:r>
              <a:rPr lang="en-US" dirty="0">
                <a:latin typeface="Monaco" charset="0"/>
              </a:rPr>
              <a:t>= </a:t>
            </a:r>
            <a:r>
              <a:rPr lang="en-US" dirty="0">
                <a:solidFill>
                  <a:srgbClr val="931A68"/>
                </a:solidFill>
                <a:latin typeface="Monaco" charset="0"/>
              </a:rPr>
              <a:t>null</a:t>
            </a:r>
            <a:r>
              <a:rPr lang="en-US" dirty="0">
                <a:latin typeface="Monaco" charset="0"/>
              </a:rPr>
              <a:t>; </a:t>
            </a:r>
          </a:p>
          <a:p>
            <a:r>
              <a:rPr lang="en-US" dirty="0" smtClean="0">
                <a:solidFill>
                  <a:srgbClr val="931A68"/>
                </a:solidFill>
                <a:latin typeface="Monaco" charset="0"/>
              </a:rPr>
              <a:t>		return</a:t>
            </a:r>
            <a:r>
              <a:rPr lang="en-US" dirty="0" smtClean="0">
                <a:latin typeface="Monaco" charset="0"/>
              </a:rPr>
              <a:t> </a:t>
            </a:r>
            <a:r>
              <a:rPr lang="en-US" dirty="0">
                <a:solidFill>
                  <a:srgbClr val="7E504F"/>
                </a:solidFill>
                <a:latin typeface="Monaco" charset="0"/>
              </a:rPr>
              <a:t>data</a:t>
            </a:r>
            <a:r>
              <a:rPr lang="en-US" dirty="0">
                <a:latin typeface="Monaco" charset="0"/>
              </a:rPr>
              <a:t>; </a:t>
            </a:r>
          </a:p>
          <a:p>
            <a:r>
              <a:rPr lang="en-US" dirty="0" smtClean="0">
                <a:latin typeface="Monaco" charset="0"/>
              </a:rPr>
              <a:t>	}</a:t>
            </a:r>
            <a:endParaRPr lang="en-US" dirty="0">
              <a:latin typeface="Monaco" charset="0"/>
            </a:endParaRPr>
          </a:p>
          <a:p>
            <a:r>
              <a:rPr lang="en-US" dirty="0" smtClean="0">
                <a:solidFill>
                  <a:srgbClr val="931A68"/>
                </a:solidFill>
                <a:latin typeface="Monaco" charset="0"/>
              </a:rPr>
              <a:t>	else</a:t>
            </a:r>
            <a:r>
              <a:rPr lang="en-US" dirty="0">
                <a:solidFill>
                  <a:srgbClr val="000000"/>
                </a:solidFill>
                <a:latin typeface="Monaco" charset="0"/>
              </a:rPr>
              <a:t>{ </a:t>
            </a:r>
            <a:r>
              <a:rPr lang="en-US" dirty="0">
                <a:solidFill>
                  <a:srgbClr val="4E9072"/>
                </a:solidFill>
                <a:latin typeface="Monaco" charset="0"/>
              </a:rPr>
              <a:t>//multiple </a:t>
            </a:r>
            <a:r>
              <a:rPr lang="en-US" u="sng" dirty="0" smtClean="0">
                <a:solidFill>
                  <a:srgbClr val="4E9072"/>
                </a:solidFill>
                <a:latin typeface="Monaco" charset="0"/>
              </a:rPr>
              <a:t>elements</a:t>
            </a:r>
            <a:r>
              <a:rPr lang="en-US" dirty="0" smtClean="0">
                <a:solidFill>
                  <a:srgbClr val="4E9072"/>
                </a:solidFill>
                <a:latin typeface="Monaco" charset="0"/>
              </a:rPr>
              <a:t> </a:t>
            </a:r>
            <a:r>
              <a:rPr lang="en-US" dirty="0">
                <a:solidFill>
                  <a:srgbClr val="4E9072"/>
                </a:solidFill>
                <a:latin typeface="Monaco" charset="0"/>
              </a:rPr>
              <a:t>inside the </a:t>
            </a:r>
            <a:r>
              <a:rPr lang="en-US" u="sng" dirty="0" err="1">
                <a:solidFill>
                  <a:srgbClr val="4E9072"/>
                </a:solidFill>
                <a:latin typeface="Monaco" charset="0"/>
              </a:rPr>
              <a:t>linkedlist</a:t>
            </a:r>
            <a:endParaRPr lang="en-US" dirty="0">
              <a:solidFill>
                <a:srgbClr val="4E9072"/>
              </a:solidFill>
              <a:latin typeface="Monaco" charset="0"/>
            </a:endParaRPr>
          </a:p>
          <a:p>
            <a:r>
              <a:rPr lang="en-US" dirty="0">
                <a:solidFill>
                  <a:srgbClr val="931A68"/>
                </a:solidFill>
                <a:latin typeface="Monaco" charset="0"/>
              </a:rPr>
              <a:t>	</a:t>
            </a:r>
            <a:r>
              <a:rPr lang="en-US" dirty="0" smtClean="0">
                <a:solidFill>
                  <a:srgbClr val="931A68"/>
                </a:solidFill>
                <a:latin typeface="Monaco" charset="0"/>
              </a:rPr>
              <a:t>	while</a:t>
            </a:r>
            <a:r>
              <a:rPr lang="en-US" dirty="0" smtClean="0">
                <a:latin typeface="Monaco" charset="0"/>
              </a:rPr>
              <a:t>(</a:t>
            </a:r>
            <a:r>
              <a:rPr lang="en-US" dirty="0" err="1" smtClean="0">
                <a:solidFill>
                  <a:srgbClr val="7E504F"/>
                </a:solidFill>
                <a:latin typeface="Monaco" charset="0"/>
              </a:rPr>
              <a:t>curr</a:t>
            </a:r>
            <a:r>
              <a:rPr lang="en-US" dirty="0" err="1" smtClean="0">
                <a:latin typeface="Monaco" charset="0"/>
              </a:rPr>
              <a:t>.hasNext</a:t>
            </a:r>
            <a:r>
              <a:rPr lang="en-US" dirty="0">
                <a:latin typeface="Monaco" charset="0"/>
              </a:rPr>
              <a:t>()){</a:t>
            </a:r>
          </a:p>
          <a:p>
            <a:r>
              <a:rPr lang="en-US" dirty="0" smtClean="0">
                <a:solidFill>
                  <a:srgbClr val="7E504F"/>
                </a:solidFill>
                <a:latin typeface="Monaco" charset="0"/>
              </a:rPr>
              <a:t>			previous</a:t>
            </a:r>
            <a:r>
              <a:rPr lang="en-US" dirty="0" smtClean="0">
                <a:solidFill>
                  <a:srgbClr val="000000"/>
                </a:solidFill>
                <a:latin typeface="Monaco" charset="0"/>
              </a:rPr>
              <a:t> </a:t>
            </a:r>
            <a:r>
              <a:rPr lang="en-US" dirty="0">
                <a:solidFill>
                  <a:srgbClr val="000000"/>
                </a:solidFill>
                <a:latin typeface="Monaco" charset="0"/>
              </a:rPr>
              <a:t>= </a:t>
            </a:r>
            <a:r>
              <a:rPr lang="en-US" dirty="0" err="1">
                <a:solidFill>
                  <a:srgbClr val="7E504F"/>
                </a:solidFill>
                <a:latin typeface="Monaco" charset="0"/>
              </a:rPr>
              <a:t>curr</a:t>
            </a:r>
            <a:r>
              <a:rPr lang="en-US" dirty="0">
                <a:solidFill>
                  <a:srgbClr val="000000"/>
                </a:solidFill>
                <a:latin typeface="Monaco" charset="0"/>
              </a:rPr>
              <a:t>; </a:t>
            </a:r>
            <a:endParaRPr lang="en-US" dirty="0">
              <a:solidFill>
                <a:srgbClr val="7E504F"/>
              </a:solidFill>
              <a:latin typeface="Monaco" charset="0"/>
            </a:endParaRPr>
          </a:p>
          <a:p>
            <a:r>
              <a:rPr lang="en-US" dirty="0" smtClean="0">
                <a:solidFill>
                  <a:srgbClr val="7E504F"/>
                </a:solidFill>
                <a:latin typeface="Monaco" charset="0"/>
              </a:rPr>
              <a:t>			</a:t>
            </a:r>
            <a:r>
              <a:rPr lang="en-US" dirty="0" err="1" smtClean="0">
                <a:solidFill>
                  <a:srgbClr val="7E504F"/>
                </a:solidFill>
                <a:latin typeface="Monaco" charset="0"/>
              </a:rPr>
              <a:t>curr</a:t>
            </a:r>
            <a:r>
              <a:rPr lang="en-US" dirty="0" smtClean="0">
                <a:latin typeface="Monaco" charset="0"/>
              </a:rPr>
              <a:t> </a:t>
            </a:r>
            <a:r>
              <a:rPr lang="en-US" dirty="0">
                <a:latin typeface="Monaco" charset="0"/>
              </a:rPr>
              <a:t>= </a:t>
            </a:r>
            <a:r>
              <a:rPr lang="en-US" dirty="0" err="1">
                <a:solidFill>
                  <a:srgbClr val="7E504F"/>
                </a:solidFill>
                <a:latin typeface="Monaco" charset="0"/>
              </a:rPr>
              <a:t>curr</a:t>
            </a:r>
            <a:r>
              <a:rPr lang="en-US" dirty="0" err="1">
                <a:latin typeface="Monaco" charset="0"/>
              </a:rPr>
              <a:t>.getNext</a:t>
            </a:r>
            <a:r>
              <a:rPr lang="en-US" dirty="0">
                <a:latin typeface="Monaco" charset="0"/>
              </a:rPr>
              <a:t>(); </a:t>
            </a:r>
          </a:p>
          <a:p>
            <a:r>
              <a:rPr lang="en-US" dirty="0" smtClean="0">
                <a:latin typeface="Monaco" charset="0"/>
              </a:rPr>
              <a:t>		}</a:t>
            </a:r>
            <a:endParaRPr lang="en-US" dirty="0">
              <a:latin typeface="Monaco" charset="0"/>
            </a:endParaRPr>
          </a:p>
          <a:p>
            <a:r>
              <a:rPr lang="en-US" dirty="0" smtClean="0">
                <a:latin typeface="Monaco" charset="0"/>
              </a:rPr>
              <a:t>		Scientist </a:t>
            </a:r>
            <a:r>
              <a:rPr lang="en-US" dirty="0">
                <a:solidFill>
                  <a:srgbClr val="7E504F"/>
                </a:solidFill>
                <a:latin typeface="Monaco" charset="0"/>
              </a:rPr>
              <a:t>data</a:t>
            </a:r>
            <a:r>
              <a:rPr lang="en-US" dirty="0">
                <a:latin typeface="Monaco" charset="0"/>
              </a:rPr>
              <a:t> = </a:t>
            </a:r>
            <a:r>
              <a:rPr lang="en-US" dirty="0" err="1">
                <a:solidFill>
                  <a:srgbClr val="7E504F"/>
                </a:solidFill>
                <a:latin typeface="Monaco" charset="0"/>
              </a:rPr>
              <a:t>curr</a:t>
            </a:r>
            <a:r>
              <a:rPr lang="en-US" dirty="0" err="1">
                <a:latin typeface="Monaco" charset="0"/>
              </a:rPr>
              <a:t>.getData</a:t>
            </a:r>
            <a:r>
              <a:rPr lang="en-US" dirty="0">
                <a:latin typeface="Monaco" charset="0"/>
              </a:rPr>
              <a:t>(); </a:t>
            </a:r>
          </a:p>
          <a:p>
            <a:r>
              <a:rPr lang="en-US" dirty="0" smtClean="0">
                <a:solidFill>
                  <a:srgbClr val="7E504F"/>
                </a:solidFill>
                <a:latin typeface="Monaco" charset="0"/>
              </a:rPr>
              <a:t>		</a:t>
            </a:r>
            <a:r>
              <a:rPr lang="en-US" dirty="0" err="1" smtClean="0">
                <a:solidFill>
                  <a:srgbClr val="7E504F"/>
                </a:solidFill>
                <a:latin typeface="Monaco" charset="0"/>
              </a:rPr>
              <a:t>previous</a:t>
            </a:r>
            <a:r>
              <a:rPr lang="en-US" dirty="0" err="1" smtClean="0">
                <a:latin typeface="Monaco" charset="0"/>
              </a:rPr>
              <a:t>.setNext</a:t>
            </a:r>
            <a:r>
              <a:rPr lang="en-US" dirty="0" smtClean="0">
                <a:latin typeface="Monaco" charset="0"/>
              </a:rPr>
              <a:t>(</a:t>
            </a:r>
            <a:r>
              <a:rPr lang="en-US" dirty="0" smtClean="0">
                <a:solidFill>
                  <a:srgbClr val="931A68"/>
                </a:solidFill>
                <a:latin typeface="Monaco" charset="0"/>
              </a:rPr>
              <a:t>null</a:t>
            </a:r>
            <a:r>
              <a:rPr lang="en-US" dirty="0">
                <a:latin typeface="Monaco" charset="0"/>
              </a:rPr>
              <a:t>);</a:t>
            </a:r>
          </a:p>
          <a:p>
            <a:r>
              <a:rPr lang="en-US" dirty="0" smtClean="0">
                <a:solidFill>
                  <a:srgbClr val="7E504F"/>
                </a:solidFill>
                <a:latin typeface="Monaco" charset="0"/>
              </a:rPr>
              <a:t>		</a:t>
            </a:r>
            <a:r>
              <a:rPr lang="en-US" dirty="0" err="1" smtClean="0">
                <a:solidFill>
                  <a:srgbClr val="7E504F"/>
                </a:solidFill>
                <a:latin typeface="Monaco" charset="0"/>
              </a:rPr>
              <a:t>curr</a:t>
            </a:r>
            <a:r>
              <a:rPr lang="en-US" dirty="0" smtClean="0">
                <a:latin typeface="Monaco" charset="0"/>
              </a:rPr>
              <a:t> </a:t>
            </a:r>
            <a:r>
              <a:rPr lang="en-US" dirty="0">
                <a:latin typeface="Monaco" charset="0"/>
              </a:rPr>
              <a:t>= </a:t>
            </a:r>
            <a:r>
              <a:rPr lang="en-US" dirty="0">
                <a:solidFill>
                  <a:srgbClr val="931A68"/>
                </a:solidFill>
                <a:latin typeface="Monaco" charset="0"/>
              </a:rPr>
              <a:t>null</a:t>
            </a:r>
            <a:r>
              <a:rPr lang="en-US" dirty="0">
                <a:latin typeface="Monaco" charset="0"/>
              </a:rPr>
              <a:t>; </a:t>
            </a:r>
          </a:p>
          <a:p>
            <a:r>
              <a:rPr lang="en-US" dirty="0" smtClean="0">
                <a:solidFill>
                  <a:srgbClr val="931A68"/>
                </a:solidFill>
                <a:latin typeface="Monaco" charset="0"/>
              </a:rPr>
              <a:t>		return</a:t>
            </a:r>
            <a:r>
              <a:rPr lang="en-US" dirty="0" smtClean="0">
                <a:latin typeface="Monaco" charset="0"/>
              </a:rPr>
              <a:t> </a:t>
            </a:r>
            <a:r>
              <a:rPr lang="en-US" dirty="0">
                <a:solidFill>
                  <a:srgbClr val="7E504F"/>
                </a:solidFill>
                <a:latin typeface="Monaco" charset="0"/>
              </a:rPr>
              <a:t>data</a:t>
            </a:r>
            <a:r>
              <a:rPr lang="en-US" dirty="0">
                <a:latin typeface="Monaco" charset="0"/>
              </a:rPr>
              <a:t>; </a:t>
            </a:r>
          </a:p>
          <a:p>
            <a:r>
              <a:rPr lang="en-US" dirty="0" smtClean="0">
                <a:latin typeface="Monaco" charset="0"/>
              </a:rPr>
              <a:t>}}</a:t>
            </a:r>
            <a:endParaRPr lang="en-US" dirty="0">
              <a:effectLst/>
              <a:latin typeface="Monaco" charset="0"/>
            </a:endParaRPr>
          </a:p>
        </p:txBody>
      </p:sp>
      <p:sp>
        <p:nvSpPr>
          <p:cNvPr id="5" name="TextBox 4"/>
          <p:cNvSpPr txBox="1"/>
          <p:nvPr/>
        </p:nvSpPr>
        <p:spPr>
          <a:xfrm>
            <a:off x="3881902" y="2183981"/>
            <a:ext cx="1505941" cy="307777"/>
          </a:xfrm>
          <a:prstGeom prst="rect">
            <a:avLst/>
          </a:prstGeom>
          <a:noFill/>
        </p:spPr>
        <p:txBody>
          <a:bodyPr wrap="none" rtlCol="0">
            <a:spAutoFit/>
          </a:bodyPr>
          <a:lstStyle/>
          <a:p>
            <a:r>
              <a:rPr lang="en-US" sz="1400" b="1" dirty="0" smtClean="0">
                <a:solidFill>
                  <a:srgbClr val="FF0000"/>
                </a:solidFill>
              </a:rPr>
              <a:t>(Your turn now)</a:t>
            </a:r>
            <a:endParaRPr lang="en-US" sz="1400" b="1" dirty="0">
              <a:solidFill>
                <a:srgbClr val="FF0000"/>
              </a:solidFill>
            </a:endParaRPr>
          </a:p>
        </p:txBody>
      </p:sp>
    </p:spTree>
    <p:extLst>
      <p:ext uri="{BB962C8B-B14F-4D97-AF65-F5344CB8AC3E}">
        <p14:creationId xmlns:p14="http://schemas.microsoft.com/office/powerpoint/2010/main" val="1905454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Other Related Problems</a:t>
            </a:r>
            <a:endParaRPr lang="en-US" dirty="0"/>
          </a:p>
        </p:txBody>
      </p:sp>
      <p:sp>
        <p:nvSpPr>
          <p:cNvPr id="3" name="Content Placeholder 2"/>
          <p:cNvSpPr>
            <a:spLocks noGrp="1"/>
          </p:cNvSpPr>
          <p:nvPr>
            <p:ph idx="1"/>
          </p:nvPr>
        </p:nvSpPr>
        <p:spPr>
          <a:xfrm>
            <a:off x="270457" y="1371600"/>
            <a:ext cx="7957556" cy="4056062"/>
          </a:xfrm>
        </p:spPr>
        <p:txBody>
          <a:bodyPr>
            <a:noAutofit/>
          </a:bodyPr>
          <a:lstStyle/>
          <a:p>
            <a:pPr>
              <a:spcBef>
                <a:spcPts val="200"/>
              </a:spcBef>
            </a:pPr>
            <a:r>
              <a:rPr lang="en-US" sz="1600" dirty="0" smtClean="0"/>
              <a:t>Add a static method to return a reference to the node at the specified node  position in the list. The first node is position 1, the next node is position 2, and so on.</a:t>
            </a:r>
          </a:p>
          <a:p>
            <a:pPr>
              <a:spcBef>
                <a:spcPts val="200"/>
              </a:spcBef>
            </a:pPr>
            <a:endParaRPr lang="en-US" sz="1600" dirty="0" smtClean="0"/>
          </a:p>
          <a:p>
            <a:pPr>
              <a:spcBef>
                <a:spcPts val="200"/>
              </a:spcBef>
            </a:pPr>
            <a:r>
              <a:rPr lang="en-US" sz="1600" dirty="0" smtClean="0"/>
              <a:t>Use the linked list in exercise2-part-a to perform linear search. If the query is found, return the matched node. </a:t>
            </a:r>
            <a:r>
              <a:rPr lang="en-US" sz="1400" dirty="0" smtClean="0">
                <a:solidFill>
                  <a:srgbClr val="FF0000"/>
                </a:solidFill>
              </a:rPr>
              <a:t>(static method)</a:t>
            </a:r>
            <a:endParaRPr lang="en-US" sz="1600" dirty="0" smtClean="0">
              <a:solidFill>
                <a:srgbClr val="FF0000"/>
              </a:solidFill>
            </a:endParaRPr>
          </a:p>
          <a:p>
            <a:pPr>
              <a:spcBef>
                <a:spcPts val="200"/>
              </a:spcBef>
            </a:pPr>
            <a:endParaRPr lang="en-US" sz="1600" dirty="0"/>
          </a:p>
          <a:p>
            <a:pPr>
              <a:spcBef>
                <a:spcPts val="200"/>
              </a:spcBef>
            </a:pPr>
            <a:r>
              <a:rPr lang="en-US" sz="1600" dirty="0"/>
              <a:t>Use the linked list in exercise2-part-a to perform linear search. If the query is found, </a:t>
            </a:r>
            <a:r>
              <a:rPr lang="en-US" sz="1600" dirty="0" smtClean="0"/>
              <a:t>delete the matched node from </a:t>
            </a:r>
            <a:r>
              <a:rPr lang="en-US" sz="1600" dirty="0"/>
              <a:t>the list. </a:t>
            </a:r>
          </a:p>
          <a:p>
            <a:pPr>
              <a:spcBef>
                <a:spcPts val="200"/>
              </a:spcBef>
            </a:pPr>
            <a:endParaRPr lang="en-US" sz="1600" dirty="0" smtClean="0"/>
          </a:p>
          <a:p>
            <a:pPr>
              <a:spcBef>
                <a:spcPts val="200"/>
              </a:spcBef>
            </a:pPr>
            <a:r>
              <a:rPr lang="en-US" sz="1600" dirty="0"/>
              <a:t>Use the linked list in exercise2-part-a to perform linear search. If the query is found, </a:t>
            </a:r>
            <a:r>
              <a:rPr lang="en-US" sz="1600" dirty="0" smtClean="0"/>
              <a:t>add a new node to the list </a:t>
            </a:r>
            <a:r>
              <a:rPr lang="en-US" sz="1600" u="sng" dirty="0" smtClean="0">
                <a:solidFill>
                  <a:srgbClr val="FF0000"/>
                </a:solidFill>
              </a:rPr>
              <a:t>after</a:t>
            </a:r>
            <a:r>
              <a:rPr lang="en-US" sz="1600" dirty="0" smtClean="0">
                <a:solidFill>
                  <a:srgbClr val="FF0000"/>
                </a:solidFill>
              </a:rPr>
              <a:t> </a:t>
            </a:r>
            <a:r>
              <a:rPr lang="en-US" sz="1600" dirty="0" smtClean="0"/>
              <a:t>the matching point, with data 1500. </a:t>
            </a:r>
          </a:p>
          <a:p>
            <a:pPr>
              <a:spcBef>
                <a:spcPts val="200"/>
              </a:spcBef>
            </a:pPr>
            <a:endParaRPr lang="en-US" sz="1600" dirty="0"/>
          </a:p>
          <a:p>
            <a:pPr>
              <a:spcBef>
                <a:spcPts val="200"/>
              </a:spcBef>
            </a:pPr>
            <a:r>
              <a:rPr lang="en-US" sz="1600" dirty="0"/>
              <a:t>Use the linked list in exercise2-part-a to perform linear search. If the query is found, add a new node to the list </a:t>
            </a:r>
            <a:r>
              <a:rPr lang="en-US" sz="1600" u="sng" dirty="0" smtClean="0">
                <a:solidFill>
                  <a:srgbClr val="FF0000"/>
                </a:solidFill>
              </a:rPr>
              <a:t>before</a:t>
            </a:r>
            <a:r>
              <a:rPr lang="en-US" sz="1600" dirty="0" smtClean="0">
                <a:solidFill>
                  <a:srgbClr val="FF0000"/>
                </a:solidFill>
              </a:rPr>
              <a:t> </a:t>
            </a:r>
            <a:r>
              <a:rPr lang="en-US" sz="1600" dirty="0" smtClean="0"/>
              <a:t>the </a:t>
            </a:r>
            <a:r>
              <a:rPr lang="en-US" sz="1600" dirty="0"/>
              <a:t>matching point, with data 1500. </a:t>
            </a:r>
            <a:endParaRPr lang="en-US" sz="1600" dirty="0" smtClean="0"/>
          </a:p>
          <a:p>
            <a:pPr>
              <a:spcBef>
                <a:spcPts val="200"/>
              </a:spcBef>
            </a:pPr>
            <a:r>
              <a:rPr lang="en-US" sz="1600" dirty="0" smtClean="0"/>
              <a:t>Make a copy of a list, and return the head for the newly created copy.</a:t>
            </a:r>
          </a:p>
          <a:p>
            <a:pPr>
              <a:spcBef>
                <a:spcPts val="200"/>
              </a:spcBef>
            </a:pPr>
            <a:r>
              <a:rPr lang="en-US" sz="1600" dirty="0"/>
              <a:t>Make a copy of a list, and return the </a:t>
            </a:r>
            <a:r>
              <a:rPr lang="en-US" sz="1600" dirty="0" smtClean="0"/>
              <a:t>head and the tail </a:t>
            </a:r>
            <a:r>
              <a:rPr lang="en-US" sz="1600" dirty="0"/>
              <a:t>for the newly created copy.</a:t>
            </a:r>
          </a:p>
          <a:p>
            <a:pPr>
              <a:spcBef>
                <a:spcPts val="200"/>
              </a:spcBef>
            </a:pPr>
            <a:endParaRPr lang="en-US" sz="1600" dirty="0"/>
          </a:p>
          <a:p>
            <a:pPr>
              <a:spcBef>
                <a:spcPts val="200"/>
              </a:spcBef>
            </a:pPr>
            <a:endParaRPr lang="en-US" sz="1600" dirty="0"/>
          </a:p>
          <a:p>
            <a:pPr>
              <a:spcBef>
                <a:spcPts val="200"/>
              </a:spcBef>
            </a:pPr>
            <a:endParaRPr lang="en-US" sz="1600" dirty="0"/>
          </a:p>
        </p:txBody>
      </p:sp>
    </p:spTree>
    <p:extLst>
      <p:ext uri="{BB962C8B-B14F-4D97-AF65-F5344CB8AC3E}">
        <p14:creationId xmlns:p14="http://schemas.microsoft.com/office/powerpoint/2010/main" val="488269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Circular linked lists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rmAutofit/>
          </a:bodyPr>
          <a:lstStyle/>
          <a:p>
            <a:pPr>
              <a:lnSpc>
                <a:spcPct val="90000"/>
              </a:lnSpc>
            </a:pPr>
            <a:r>
              <a:rPr lang="en-US" sz="1800" dirty="0"/>
              <a:t>A</a:t>
            </a:r>
            <a:r>
              <a:rPr lang="tr-TR" sz="1800" dirty="0"/>
              <a:t> </a:t>
            </a:r>
            <a:r>
              <a:rPr lang="en-US" sz="1800" dirty="0"/>
              <a:t>circular list is very similar to the linear list where in the circular list the pointer of the last node</a:t>
            </a:r>
            <a:r>
              <a:rPr lang="tr-TR" sz="1800" dirty="0"/>
              <a:t> </a:t>
            </a:r>
            <a:r>
              <a:rPr lang="en-US" sz="1800" dirty="0"/>
              <a:t>points not NULL but the first node.</a:t>
            </a:r>
          </a:p>
        </p:txBody>
      </p:sp>
      <p:grpSp>
        <p:nvGrpSpPr>
          <p:cNvPr id="4" name="Group 3"/>
          <p:cNvGrpSpPr/>
          <p:nvPr/>
        </p:nvGrpSpPr>
        <p:grpSpPr>
          <a:xfrm>
            <a:off x="803370" y="2530398"/>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1148112" y="2635150"/>
            <a:ext cx="637765" cy="276999"/>
          </a:xfrm>
          <a:prstGeom prst="rect">
            <a:avLst/>
          </a:prstGeom>
          <a:noFill/>
        </p:spPr>
        <p:txBody>
          <a:bodyPr wrap="none" rtlCol="0">
            <a:spAutoFit/>
          </a:bodyPr>
          <a:lstStyle/>
          <a:p>
            <a:r>
              <a:rPr lang="en-US" sz="1200" dirty="0" smtClean="0"/>
              <a:t>data1</a:t>
            </a:r>
            <a:endParaRPr lang="en-US" sz="1200" dirty="0"/>
          </a:p>
        </p:txBody>
      </p:sp>
      <p:grpSp>
        <p:nvGrpSpPr>
          <p:cNvPr id="9" name="Group 8"/>
          <p:cNvGrpSpPr/>
          <p:nvPr/>
        </p:nvGrpSpPr>
        <p:grpSpPr>
          <a:xfrm>
            <a:off x="2474587" y="2530398"/>
            <a:ext cx="1181653" cy="552174"/>
            <a:chOff x="2120348" y="2153479"/>
            <a:chExt cx="1181653" cy="552174"/>
          </a:xfrm>
        </p:grpSpPr>
        <p:sp>
          <p:nvSpPr>
            <p:cNvPr id="10" name="Rectangle 9"/>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19329" y="2635150"/>
            <a:ext cx="637765" cy="276999"/>
          </a:xfrm>
          <a:prstGeom prst="rect">
            <a:avLst/>
          </a:prstGeom>
          <a:noFill/>
        </p:spPr>
        <p:txBody>
          <a:bodyPr wrap="none" rtlCol="0">
            <a:spAutoFit/>
          </a:bodyPr>
          <a:lstStyle/>
          <a:p>
            <a:r>
              <a:rPr lang="en-US" sz="1200" dirty="0" smtClean="0"/>
              <a:t>data2</a:t>
            </a:r>
            <a:endParaRPr lang="en-US" sz="1200" dirty="0"/>
          </a:p>
        </p:txBody>
      </p:sp>
      <p:grpSp>
        <p:nvGrpSpPr>
          <p:cNvPr id="14" name="Group 13"/>
          <p:cNvGrpSpPr/>
          <p:nvPr/>
        </p:nvGrpSpPr>
        <p:grpSpPr>
          <a:xfrm>
            <a:off x="5174484" y="2530398"/>
            <a:ext cx="1181653" cy="552174"/>
            <a:chOff x="2120348" y="2153479"/>
            <a:chExt cx="1181653" cy="552174"/>
          </a:xfrm>
        </p:grpSpPr>
        <p:sp>
          <p:nvSpPr>
            <p:cNvPr id="15" name="Rectangle 1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519226" y="2635150"/>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19" name="Straight Arrow Connector 18"/>
          <p:cNvCxnSpPr/>
          <p:nvPr/>
        </p:nvCxnSpPr>
        <p:spPr>
          <a:xfrm>
            <a:off x="1833650" y="2732757"/>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480001" y="2737226"/>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696274" y="2703892"/>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294589" y="2593192"/>
            <a:ext cx="479406" cy="369332"/>
          </a:xfrm>
          <a:prstGeom prst="rect">
            <a:avLst/>
          </a:prstGeom>
          <a:noFill/>
        </p:spPr>
        <p:txBody>
          <a:bodyPr wrap="none" rtlCol="0">
            <a:spAutoFit/>
          </a:bodyPr>
          <a:lstStyle/>
          <a:p>
            <a:r>
              <a:rPr lang="en-US" dirty="0" smtClean="0"/>
              <a:t>….</a:t>
            </a:r>
            <a:endParaRPr lang="en-US" dirty="0"/>
          </a:p>
        </p:txBody>
      </p:sp>
      <p:sp>
        <p:nvSpPr>
          <p:cNvPr id="44" name="TextBox 43"/>
          <p:cNvSpPr txBox="1"/>
          <p:nvPr/>
        </p:nvSpPr>
        <p:spPr>
          <a:xfrm>
            <a:off x="2800619" y="2203870"/>
            <a:ext cx="804277" cy="307777"/>
          </a:xfrm>
          <a:prstGeom prst="rect">
            <a:avLst/>
          </a:prstGeom>
          <a:noFill/>
        </p:spPr>
        <p:txBody>
          <a:bodyPr wrap="none" rtlCol="0">
            <a:spAutoFit/>
          </a:bodyPr>
          <a:lstStyle/>
          <a:p>
            <a:r>
              <a:rPr lang="en-US" sz="1400" dirty="0" smtClean="0"/>
              <a:t>current</a:t>
            </a:r>
            <a:endParaRPr lang="en-US" sz="1400" dirty="0"/>
          </a:p>
        </p:txBody>
      </p:sp>
      <p:sp>
        <p:nvSpPr>
          <p:cNvPr id="37" name="TextBox 36"/>
          <p:cNvSpPr txBox="1"/>
          <p:nvPr/>
        </p:nvSpPr>
        <p:spPr>
          <a:xfrm>
            <a:off x="1129402" y="2190234"/>
            <a:ext cx="656475" cy="307777"/>
          </a:xfrm>
          <a:prstGeom prst="rect">
            <a:avLst/>
          </a:prstGeom>
          <a:noFill/>
        </p:spPr>
        <p:txBody>
          <a:bodyPr wrap="none" rtlCol="0">
            <a:spAutoFit/>
          </a:bodyPr>
          <a:lstStyle/>
          <a:p>
            <a:r>
              <a:rPr lang="en-US" sz="1400" dirty="0" smtClean="0"/>
              <a:t>head</a:t>
            </a:r>
            <a:endParaRPr lang="en-US" sz="1400" dirty="0"/>
          </a:p>
        </p:txBody>
      </p:sp>
      <p:grpSp>
        <p:nvGrpSpPr>
          <p:cNvPr id="38" name="Group 37"/>
          <p:cNvGrpSpPr/>
          <p:nvPr/>
        </p:nvGrpSpPr>
        <p:grpSpPr>
          <a:xfrm>
            <a:off x="6771861" y="2530398"/>
            <a:ext cx="1181653" cy="552174"/>
            <a:chOff x="2120348" y="2153479"/>
            <a:chExt cx="1181653" cy="552174"/>
          </a:xfrm>
        </p:grpSpPr>
        <p:sp>
          <p:nvSpPr>
            <p:cNvPr id="45" name="Rectangle 4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7116603" y="2635150"/>
            <a:ext cx="637765" cy="276999"/>
          </a:xfrm>
          <a:prstGeom prst="rect">
            <a:avLst/>
          </a:prstGeom>
          <a:noFill/>
        </p:spPr>
        <p:txBody>
          <a:bodyPr wrap="none" rtlCol="0">
            <a:spAutoFit/>
          </a:bodyPr>
          <a:lstStyle/>
          <a:p>
            <a:r>
              <a:rPr lang="en-US" sz="1200" dirty="0" smtClean="0"/>
              <a:t>data1</a:t>
            </a:r>
            <a:endParaRPr lang="en-US" sz="1200" dirty="0"/>
          </a:p>
        </p:txBody>
      </p:sp>
      <p:cxnSp>
        <p:nvCxnSpPr>
          <p:cNvPr id="48" name="Straight Arrow Connector 47"/>
          <p:cNvCxnSpPr/>
          <p:nvPr/>
        </p:nvCxnSpPr>
        <p:spPr>
          <a:xfrm>
            <a:off x="6356137" y="2732757"/>
            <a:ext cx="415724" cy="446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097893" y="2190234"/>
            <a:ext cx="656475" cy="307777"/>
          </a:xfrm>
          <a:prstGeom prst="rect">
            <a:avLst/>
          </a:prstGeom>
          <a:noFill/>
        </p:spPr>
        <p:txBody>
          <a:bodyPr wrap="none" rtlCol="0">
            <a:spAutoFit/>
          </a:bodyPr>
          <a:lstStyle/>
          <a:p>
            <a:r>
              <a:rPr lang="en-US" sz="1400" dirty="0" smtClean="0"/>
              <a:t>head</a:t>
            </a:r>
            <a:endParaRPr lang="en-US" sz="1400" dirty="0"/>
          </a:p>
        </p:txBody>
      </p:sp>
      <p:cxnSp>
        <p:nvCxnSpPr>
          <p:cNvPr id="50" name="Straight Arrow Connector 49"/>
          <p:cNvCxnSpPr/>
          <p:nvPr/>
        </p:nvCxnSpPr>
        <p:spPr>
          <a:xfrm>
            <a:off x="7777275" y="2737226"/>
            <a:ext cx="415724" cy="446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8207394" y="2607505"/>
            <a:ext cx="479406" cy="369332"/>
          </a:xfrm>
          <a:prstGeom prst="rect">
            <a:avLst/>
          </a:prstGeom>
          <a:noFill/>
        </p:spPr>
        <p:txBody>
          <a:bodyPr wrap="none" rtlCol="0">
            <a:spAutoFit/>
          </a:bodyPr>
          <a:lstStyle/>
          <a:p>
            <a:r>
              <a:rPr lang="en-US" dirty="0" smtClean="0"/>
              <a:t>….</a:t>
            </a:r>
            <a:endParaRPr lang="en-US" dirty="0"/>
          </a:p>
        </p:txBody>
      </p:sp>
      <p:pic>
        <p:nvPicPr>
          <p:cNvPr id="53" name="Picture 3"/>
          <p:cNvPicPr>
            <a:picLocks noChangeAspect="1" noChangeArrowheads="1"/>
          </p:cNvPicPr>
          <p:nvPr/>
        </p:nvPicPr>
        <p:blipFill>
          <a:blip r:embed="rId2">
            <a:lum contrast="-22000"/>
            <a:extLst>
              <a:ext uri="{28A0092B-C50C-407E-A947-70E740481C1C}">
                <a14:useLocalDpi xmlns:a14="http://schemas.microsoft.com/office/drawing/2010/main" val="0"/>
              </a:ext>
            </a:extLst>
          </a:blip>
          <a:srcRect/>
          <a:stretch>
            <a:fillRect/>
          </a:stretch>
        </p:blipFill>
        <p:spPr>
          <a:xfrm>
            <a:off x="424762" y="3108759"/>
            <a:ext cx="5094463" cy="1923663"/>
          </a:xfrm>
          <a:prstGeom prst="rect">
            <a:avLst/>
          </a:prstGeom>
          <a:noFill/>
          <a:ln/>
        </p:spPr>
      </p:pic>
      <p:sp>
        <p:nvSpPr>
          <p:cNvPr id="25" name="TextBox 24"/>
          <p:cNvSpPr txBox="1"/>
          <p:nvPr/>
        </p:nvSpPr>
        <p:spPr>
          <a:xfrm>
            <a:off x="5948558" y="3475770"/>
            <a:ext cx="1646605" cy="738664"/>
          </a:xfrm>
          <a:prstGeom prst="rect">
            <a:avLst/>
          </a:prstGeom>
          <a:noFill/>
        </p:spPr>
        <p:txBody>
          <a:bodyPr wrap="none" rtlCol="0">
            <a:spAutoFit/>
          </a:bodyPr>
          <a:lstStyle/>
          <a:p>
            <a:r>
              <a:rPr lang="en-US" sz="1400" dirty="0" smtClean="0"/>
              <a:t>Head node:</a:t>
            </a:r>
          </a:p>
          <a:p>
            <a:pPr marL="285750" indent="-285750">
              <a:buFont typeface="Arial"/>
              <a:buChar char="•"/>
            </a:pPr>
            <a:r>
              <a:rPr lang="en-US" sz="1400" dirty="0" smtClean="0"/>
              <a:t>Sentinel node</a:t>
            </a:r>
          </a:p>
          <a:p>
            <a:pPr marL="285750" indent="-285750">
              <a:buFont typeface="Arial"/>
              <a:buChar char="•"/>
            </a:pPr>
            <a:r>
              <a:rPr lang="en-US" sz="1400" dirty="0" smtClean="0"/>
              <a:t>flag</a:t>
            </a:r>
            <a:endParaRPr lang="en-US" sz="1400" dirty="0"/>
          </a:p>
        </p:txBody>
      </p:sp>
      <p:pic>
        <p:nvPicPr>
          <p:cNvPr id="54" name="Picture 3"/>
          <p:cNvPicPr>
            <a:picLocks noChangeAspect="1" noChangeArrowheads="1"/>
          </p:cNvPicPr>
          <p:nvPr/>
        </p:nvPicPr>
        <p:blipFill>
          <a:blip r:embed="rId3">
            <a:lum contrast="-18000"/>
            <a:extLst>
              <a:ext uri="{28A0092B-C50C-407E-A947-70E740481C1C}">
                <a14:useLocalDpi xmlns:a14="http://schemas.microsoft.com/office/drawing/2010/main" val="0"/>
              </a:ext>
            </a:extLst>
          </a:blip>
          <a:srcRect/>
          <a:stretch>
            <a:fillRect/>
          </a:stretch>
        </p:blipFill>
        <p:spPr>
          <a:xfrm>
            <a:off x="426128" y="4736210"/>
            <a:ext cx="5062026" cy="2121790"/>
          </a:xfrm>
          <a:prstGeom prst="rect">
            <a:avLst/>
          </a:prstGeom>
          <a:noFill/>
        </p:spPr>
      </p:pic>
    </p:spTree>
    <p:extLst>
      <p:ext uri="{BB962C8B-B14F-4D97-AF65-F5344CB8AC3E}">
        <p14:creationId xmlns:p14="http://schemas.microsoft.com/office/powerpoint/2010/main" val="411298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latin typeface="Arial" charset="0"/>
                <a:ea typeface="Arial" charset="0"/>
                <a:cs typeface="Arial" charset="0"/>
              </a:rPr>
              <a:t>Doubly linked lists</a:t>
            </a:r>
            <a:endParaRPr lang="en-US" dirty="0">
              <a:latin typeface="Arial" charset="0"/>
              <a:ea typeface="Arial" charset="0"/>
              <a:cs typeface="Arial" charset="0"/>
            </a:endParaRPr>
          </a:p>
        </p:txBody>
      </p:sp>
      <p:grpSp>
        <p:nvGrpSpPr>
          <p:cNvPr id="4" name="Group 3"/>
          <p:cNvGrpSpPr/>
          <p:nvPr/>
        </p:nvGrpSpPr>
        <p:grpSpPr>
          <a:xfrm>
            <a:off x="803370" y="2661338"/>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1148112" y="2766090"/>
            <a:ext cx="637765" cy="276999"/>
          </a:xfrm>
          <a:prstGeom prst="rect">
            <a:avLst/>
          </a:prstGeom>
          <a:noFill/>
        </p:spPr>
        <p:txBody>
          <a:bodyPr wrap="none" rtlCol="0">
            <a:spAutoFit/>
          </a:bodyPr>
          <a:lstStyle/>
          <a:p>
            <a:r>
              <a:rPr lang="en-US" sz="1200" dirty="0" smtClean="0"/>
              <a:t>data1</a:t>
            </a:r>
            <a:endParaRPr lang="en-US" sz="1200" dirty="0"/>
          </a:p>
        </p:txBody>
      </p:sp>
      <p:cxnSp>
        <p:nvCxnSpPr>
          <p:cNvPr id="8" name="Straight Connector 7"/>
          <p:cNvCxnSpPr/>
          <p:nvPr/>
        </p:nvCxnSpPr>
        <p:spPr>
          <a:xfrm>
            <a:off x="966097" y="2661338"/>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2474587" y="2661338"/>
            <a:ext cx="1181653" cy="552174"/>
            <a:chOff x="2120348" y="2153479"/>
            <a:chExt cx="1181653" cy="552174"/>
          </a:xfrm>
        </p:grpSpPr>
        <p:sp>
          <p:nvSpPr>
            <p:cNvPr id="10" name="Rectangle 9"/>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2819329" y="2766090"/>
            <a:ext cx="637765" cy="276999"/>
          </a:xfrm>
          <a:prstGeom prst="rect">
            <a:avLst/>
          </a:prstGeom>
          <a:noFill/>
        </p:spPr>
        <p:txBody>
          <a:bodyPr wrap="none" rtlCol="0">
            <a:spAutoFit/>
          </a:bodyPr>
          <a:lstStyle/>
          <a:p>
            <a:r>
              <a:rPr lang="en-US" sz="1200" dirty="0" smtClean="0"/>
              <a:t>data2</a:t>
            </a:r>
            <a:endParaRPr lang="en-US" sz="1200" dirty="0"/>
          </a:p>
        </p:txBody>
      </p:sp>
      <p:cxnSp>
        <p:nvCxnSpPr>
          <p:cNvPr id="13" name="Straight Connector 12"/>
          <p:cNvCxnSpPr/>
          <p:nvPr/>
        </p:nvCxnSpPr>
        <p:spPr>
          <a:xfrm>
            <a:off x="2637314" y="2661338"/>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420569" y="2672953"/>
            <a:ext cx="1181653" cy="552174"/>
            <a:chOff x="2120348" y="2153479"/>
            <a:chExt cx="1181653" cy="552174"/>
          </a:xfrm>
        </p:grpSpPr>
        <p:sp>
          <p:nvSpPr>
            <p:cNvPr id="15" name="Rectangle 1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5765311" y="2777705"/>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18" name="Straight Connector 17"/>
          <p:cNvCxnSpPr/>
          <p:nvPr/>
        </p:nvCxnSpPr>
        <p:spPr>
          <a:xfrm>
            <a:off x="5583296" y="2672953"/>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1833650" y="2863697"/>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480001" y="2868166"/>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4942359" y="2846447"/>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425983" y="2766090"/>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425983" y="2703542"/>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803370" y="2735501"/>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803370" y="2672953"/>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399333" y="2868166"/>
            <a:ext cx="479406" cy="369332"/>
          </a:xfrm>
          <a:prstGeom prst="rect">
            <a:avLst/>
          </a:prstGeom>
          <a:noFill/>
        </p:spPr>
        <p:txBody>
          <a:bodyPr wrap="none" rtlCol="0">
            <a:spAutoFit/>
          </a:bodyPr>
          <a:lstStyle/>
          <a:p>
            <a:r>
              <a:rPr lang="en-US" dirty="0" smtClean="0"/>
              <a:t>….</a:t>
            </a:r>
            <a:endParaRPr lang="en-US" dirty="0"/>
          </a:p>
        </p:txBody>
      </p:sp>
      <p:cxnSp>
        <p:nvCxnSpPr>
          <p:cNvPr id="36" name="Straight Arrow Connector 35"/>
          <p:cNvCxnSpPr/>
          <p:nvPr/>
        </p:nvCxnSpPr>
        <p:spPr>
          <a:xfrm flipH="1">
            <a:off x="1808784" y="3043089"/>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3480001" y="3057976"/>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4878739" y="3031474"/>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987226" y="2303621"/>
            <a:ext cx="656475" cy="307777"/>
          </a:xfrm>
          <a:prstGeom prst="rect">
            <a:avLst/>
          </a:prstGeom>
          <a:noFill/>
        </p:spPr>
        <p:txBody>
          <a:bodyPr wrap="none" rtlCol="0">
            <a:spAutoFit/>
          </a:bodyPr>
          <a:lstStyle/>
          <a:p>
            <a:r>
              <a:rPr lang="en-US" sz="1400" dirty="0" smtClean="0"/>
              <a:t>head</a:t>
            </a:r>
            <a:endParaRPr lang="en-US" sz="1400" dirty="0"/>
          </a:p>
        </p:txBody>
      </p:sp>
      <p:sp>
        <p:nvSpPr>
          <p:cNvPr id="43" name="TextBox 42"/>
          <p:cNvSpPr txBox="1"/>
          <p:nvPr/>
        </p:nvSpPr>
        <p:spPr>
          <a:xfrm>
            <a:off x="5603434" y="2302132"/>
            <a:ext cx="440032" cy="307777"/>
          </a:xfrm>
          <a:prstGeom prst="rect">
            <a:avLst/>
          </a:prstGeom>
          <a:noFill/>
        </p:spPr>
        <p:txBody>
          <a:bodyPr wrap="none" rtlCol="0">
            <a:spAutoFit/>
          </a:bodyPr>
          <a:lstStyle/>
          <a:p>
            <a:r>
              <a:rPr lang="en-US" sz="1400" dirty="0" smtClean="0"/>
              <a:t>tail</a:t>
            </a:r>
            <a:endParaRPr lang="en-US" sz="1400" dirty="0"/>
          </a:p>
        </p:txBody>
      </p:sp>
      <p:sp>
        <p:nvSpPr>
          <p:cNvPr id="44" name="TextBox 43"/>
          <p:cNvSpPr txBox="1"/>
          <p:nvPr/>
        </p:nvSpPr>
        <p:spPr>
          <a:xfrm>
            <a:off x="2800619" y="2334810"/>
            <a:ext cx="804277" cy="307777"/>
          </a:xfrm>
          <a:prstGeom prst="rect">
            <a:avLst/>
          </a:prstGeom>
          <a:noFill/>
        </p:spPr>
        <p:txBody>
          <a:bodyPr wrap="none" rtlCol="0">
            <a:spAutoFit/>
          </a:bodyPr>
          <a:lstStyle/>
          <a:p>
            <a:r>
              <a:rPr lang="en-US" sz="1400" dirty="0" smtClean="0"/>
              <a:t>current</a:t>
            </a:r>
            <a:endParaRPr lang="en-US" sz="1400" dirty="0"/>
          </a:p>
        </p:txBody>
      </p:sp>
    </p:spTree>
    <p:extLst>
      <p:ext uri="{BB962C8B-B14F-4D97-AF65-F5344CB8AC3E}">
        <p14:creationId xmlns:p14="http://schemas.microsoft.com/office/powerpoint/2010/main" val="20833620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Arial" charset="0"/>
                <a:cs typeface="Arial" charset="0"/>
              </a:rPr>
              <a:t>Doubly linked lists- Insert</a:t>
            </a:r>
            <a:endParaRPr lang="en-US" dirty="0">
              <a:latin typeface="Arial" charset="0"/>
              <a:ea typeface="Arial" charset="0"/>
              <a:cs typeface="Arial" charset="0"/>
            </a:endParaRPr>
          </a:p>
        </p:txBody>
      </p:sp>
      <p:grpSp>
        <p:nvGrpSpPr>
          <p:cNvPr id="4" name="Group 3"/>
          <p:cNvGrpSpPr/>
          <p:nvPr/>
        </p:nvGrpSpPr>
        <p:grpSpPr>
          <a:xfrm>
            <a:off x="1288325" y="3025833"/>
            <a:ext cx="1181653" cy="552174"/>
            <a:chOff x="2120348" y="2153479"/>
            <a:chExt cx="1181653" cy="552174"/>
          </a:xfrm>
        </p:grpSpPr>
        <p:sp>
          <p:nvSpPr>
            <p:cNvPr id="5" name="Rectangle 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7" name="TextBox 6"/>
          <p:cNvSpPr txBox="1"/>
          <p:nvPr/>
        </p:nvSpPr>
        <p:spPr>
          <a:xfrm>
            <a:off x="1633067" y="3130585"/>
            <a:ext cx="637765" cy="276999"/>
          </a:xfrm>
          <a:prstGeom prst="rect">
            <a:avLst/>
          </a:prstGeom>
          <a:noFill/>
        </p:spPr>
        <p:txBody>
          <a:bodyPr wrap="none" rtlCol="0">
            <a:spAutoFit/>
          </a:bodyPr>
          <a:lstStyle/>
          <a:p>
            <a:r>
              <a:rPr lang="en-US" sz="1200" dirty="0" smtClean="0"/>
              <a:t>data1</a:t>
            </a:r>
            <a:endParaRPr lang="en-US" sz="1200" dirty="0"/>
          </a:p>
        </p:txBody>
      </p:sp>
      <p:cxnSp>
        <p:nvCxnSpPr>
          <p:cNvPr id="8" name="Straight Connector 7"/>
          <p:cNvCxnSpPr/>
          <p:nvPr/>
        </p:nvCxnSpPr>
        <p:spPr>
          <a:xfrm>
            <a:off x="1451052" y="3025833"/>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2959542" y="3025833"/>
            <a:ext cx="1181653" cy="552174"/>
            <a:chOff x="2120348" y="2153479"/>
            <a:chExt cx="1181653" cy="552174"/>
          </a:xfrm>
        </p:grpSpPr>
        <p:sp>
          <p:nvSpPr>
            <p:cNvPr id="10" name="Rectangle 9"/>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3304284" y="3130585"/>
            <a:ext cx="637765" cy="276999"/>
          </a:xfrm>
          <a:prstGeom prst="rect">
            <a:avLst/>
          </a:prstGeom>
          <a:noFill/>
        </p:spPr>
        <p:txBody>
          <a:bodyPr wrap="none" rtlCol="0">
            <a:spAutoFit/>
          </a:bodyPr>
          <a:lstStyle/>
          <a:p>
            <a:r>
              <a:rPr lang="en-US" sz="1200" dirty="0" smtClean="0"/>
              <a:t>data2</a:t>
            </a:r>
            <a:endParaRPr lang="en-US" sz="1200" dirty="0"/>
          </a:p>
        </p:txBody>
      </p:sp>
      <p:cxnSp>
        <p:nvCxnSpPr>
          <p:cNvPr id="13" name="Straight Connector 12"/>
          <p:cNvCxnSpPr/>
          <p:nvPr/>
        </p:nvCxnSpPr>
        <p:spPr>
          <a:xfrm>
            <a:off x="3122269" y="3025833"/>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14" name="Group 13"/>
          <p:cNvGrpSpPr/>
          <p:nvPr/>
        </p:nvGrpSpPr>
        <p:grpSpPr>
          <a:xfrm>
            <a:off x="5905524" y="3037448"/>
            <a:ext cx="1181653" cy="552174"/>
            <a:chOff x="2120348" y="2153479"/>
            <a:chExt cx="1181653" cy="552174"/>
          </a:xfrm>
        </p:grpSpPr>
        <p:sp>
          <p:nvSpPr>
            <p:cNvPr id="15" name="Rectangle 14"/>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6250266" y="3142200"/>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18" name="Straight Connector 17"/>
          <p:cNvCxnSpPr/>
          <p:nvPr/>
        </p:nvCxnSpPr>
        <p:spPr>
          <a:xfrm>
            <a:off x="6068251" y="3037448"/>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318605" y="3228192"/>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964956" y="3232661"/>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427314" y="3210942"/>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6910938" y="3130585"/>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910938" y="3068037"/>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288325" y="3099996"/>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1288325" y="3037448"/>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4884288" y="3232661"/>
            <a:ext cx="479406" cy="369332"/>
          </a:xfrm>
          <a:prstGeom prst="rect">
            <a:avLst/>
          </a:prstGeom>
          <a:noFill/>
        </p:spPr>
        <p:txBody>
          <a:bodyPr wrap="none" rtlCol="0">
            <a:spAutoFit/>
          </a:bodyPr>
          <a:lstStyle/>
          <a:p>
            <a:r>
              <a:rPr lang="en-US" dirty="0" smtClean="0"/>
              <a:t>….</a:t>
            </a:r>
            <a:endParaRPr lang="en-US" dirty="0"/>
          </a:p>
        </p:txBody>
      </p:sp>
      <p:cxnSp>
        <p:nvCxnSpPr>
          <p:cNvPr id="36" name="Straight Arrow Connector 35"/>
          <p:cNvCxnSpPr/>
          <p:nvPr/>
        </p:nvCxnSpPr>
        <p:spPr>
          <a:xfrm flipH="1">
            <a:off x="2293739" y="3407584"/>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a:off x="3964956" y="3422471"/>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a:off x="5363694" y="3395969"/>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472181" y="2668116"/>
            <a:ext cx="656475" cy="307777"/>
          </a:xfrm>
          <a:prstGeom prst="rect">
            <a:avLst/>
          </a:prstGeom>
          <a:noFill/>
        </p:spPr>
        <p:txBody>
          <a:bodyPr wrap="none" rtlCol="0">
            <a:spAutoFit/>
          </a:bodyPr>
          <a:lstStyle/>
          <a:p>
            <a:r>
              <a:rPr lang="en-US" sz="1400" dirty="0" smtClean="0"/>
              <a:t>head</a:t>
            </a:r>
            <a:endParaRPr lang="en-US" sz="1400" dirty="0"/>
          </a:p>
        </p:txBody>
      </p:sp>
      <p:sp>
        <p:nvSpPr>
          <p:cNvPr id="43" name="TextBox 42"/>
          <p:cNvSpPr txBox="1"/>
          <p:nvPr/>
        </p:nvSpPr>
        <p:spPr>
          <a:xfrm>
            <a:off x="6088389" y="2666627"/>
            <a:ext cx="440032" cy="307777"/>
          </a:xfrm>
          <a:prstGeom prst="rect">
            <a:avLst/>
          </a:prstGeom>
          <a:noFill/>
        </p:spPr>
        <p:txBody>
          <a:bodyPr wrap="none" rtlCol="0">
            <a:spAutoFit/>
          </a:bodyPr>
          <a:lstStyle/>
          <a:p>
            <a:r>
              <a:rPr lang="en-US" sz="1400" dirty="0" smtClean="0"/>
              <a:t>tail</a:t>
            </a:r>
            <a:endParaRPr lang="en-US" sz="1400" dirty="0"/>
          </a:p>
        </p:txBody>
      </p:sp>
      <p:sp>
        <p:nvSpPr>
          <p:cNvPr id="44" name="TextBox 43"/>
          <p:cNvSpPr txBox="1"/>
          <p:nvPr/>
        </p:nvSpPr>
        <p:spPr>
          <a:xfrm>
            <a:off x="3285574" y="2699305"/>
            <a:ext cx="804277" cy="307777"/>
          </a:xfrm>
          <a:prstGeom prst="rect">
            <a:avLst/>
          </a:prstGeom>
          <a:noFill/>
        </p:spPr>
        <p:txBody>
          <a:bodyPr wrap="none" rtlCol="0">
            <a:spAutoFit/>
          </a:bodyPr>
          <a:lstStyle/>
          <a:p>
            <a:r>
              <a:rPr lang="en-US" sz="1400" dirty="0" smtClean="0"/>
              <a:t>current</a:t>
            </a:r>
            <a:endParaRPr lang="en-US" sz="1400" dirty="0"/>
          </a:p>
        </p:txBody>
      </p:sp>
      <p:grpSp>
        <p:nvGrpSpPr>
          <p:cNvPr id="37" name="Group 36"/>
          <p:cNvGrpSpPr/>
          <p:nvPr/>
        </p:nvGrpSpPr>
        <p:grpSpPr>
          <a:xfrm>
            <a:off x="2103921" y="1986676"/>
            <a:ext cx="1181653" cy="552174"/>
            <a:chOff x="2120348" y="2153479"/>
            <a:chExt cx="1181653" cy="552174"/>
          </a:xfrm>
        </p:grpSpPr>
        <p:sp>
          <p:nvSpPr>
            <p:cNvPr id="38" name="Rectangle 37"/>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46" name="TextBox 45"/>
          <p:cNvSpPr txBox="1"/>
          <p:nvPr/>
        </p:nvSpPr>
        <p:spPr>
          <a:xfrm>
            <a:off x="2448663" y="2091428"/>
            <a:ext cx="646331" cy="276999"/>
          </a:xfrm>
          <a:prstGeom prst="rect">
            <a:avLst/>
          </a:prstGeom>
          <a:noFill/>
        </p:spPr>
        <p:txBody>
          <a:bodyPr wrap="none" rtlCol="0">
            <a:spAutoFit/>
          </a:bodyPr>
          <a:lstStyle/>
          <a:p>
            <a:r>
              <a:rPr lang="en-US" sz="1200" dirty="0" err="1" smtClean="0"/>
              <a:t>datah</a:t>
            </a:r>
            <a:endParaRPr lang="en-US" sz="1200" dirty="0"/>
          </a:p>
        </p:txBody>
      </p:sp>
      <p:cxnSp>
        <p:nvCxnSpPr>
          <p:cNvPr id="47" name="Straight Connector 46"/>
          <p:cNvCxnSpPr/>
          <p:nvPr/>
        </p:nvCxnSpPr>
        <p:spPr>
          <a:xfrm>
            <a:off x="2266648" y="1986676"/>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a:off x="2103921" y="2060839"/>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03921" y="1998291"/>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287777" y="1628959"/>
            <a:ext cx="1050087" cy="307777"/>
          </a:xfrm>
          <a:prstGeom prst="rect">
            <a:avLst/>
          </a:prstGeom>
          <a:noFill/>
        </p:spPr>
        <p:txBody>
          <a:bodyPr wrap="none" rtlCol="0">
            <a:spAutoFit/>
          </a:bodyPr>
          <a:lstStyle/>
          <a:p>
            <a:r>
              <a:rPr lang="en-US" sz="1400" dirty="0" err="1" smtClean="0"/>
              <a:t>newNode</a:t>
            </a:r>
            <a:endParaRPr lang="en-US" sz="1400" dirty="0"/>
          </a:p>
        </p:txBody>
      </p:sp>
      <p:cxnSp>
        <p:nvCxnSpPr>
          <p:cNvPr id="53" name="Straight Connector 52"/>
          <p:cNvCxnSpPr/>
          <p:nvPr/>
        </p:nvCxnSpPr>
        <p:spPr>
          <a:xfrm>
            <a:off x="3284996" y="1986676"/>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a:off x="3122269" y="2060839"/>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122269" y="1998291"/>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1250027" y="5191621"/>
            <a:ext cx="1181653" cy="552174"/>
            <a:chOff x="2120348" y="2153479"/>
            <a:chExt cx="1181653" cy="552174"/>
          </a:xfrm>
        </p:grpSpPr>
        <p:sp>
          <p:nvSpPr>
            <p:cNvPr id="57" name="Rectangle 56"/>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1594769" y="5296373"/>
            <a:ext cx="637765" cy="276999"/>
          </a:xfrm>
          <a:prstGeom prst="rect">
            <a:avLst/>
          </a:prstGeom>
          <a:noFill/>
        </p:spPr>
        <p:txBody>
          <a:bodyPr wrap="none" rtlCol="0">
            <a:spAutoFit/>
          </a:bodyPr>
          <a:lstStyle/>
          <a:p>
            <a:r>
              <a:rPr lang="en-US" sz="1200" dirty="0" smtClean="0"/>
              <a:t>data1</a:t>
            </a:r>
            <a:endParaRPr lang="en-US" sz="1200" dirty="0"/>
          </a:p>
        </p:txBody>
      </p:sp>
      <p:cxnSp>
        <p:nvCxnSpPr>
          <p:cNvPr id="60" name="Straight Connector 59"/>
          <p:cNvCxnSpPr/>
          <p:nvPr/>
        </p:nvCxnSpPr>
        <p:spPr>
          <a:xfrm>
            <a:off x="1412754" y="519162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2921244" y="5191621"/>
            <a:ext cx="1181653" cy="552174"/>
            <a:chOff x="2120348" y="2153479"/>
            <a:chExt cx="1181653" cy="552174"/>
          </a:xfrm>
        </p:grpSpPr>
        <p:sp>
          <p:nvSpPr>
            <p:cNvPr id="62" name="Rectangle 61"/>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4" name="TextBox 63"/>
          <p:cNvSpPr txBox="1"/>
          <p:nvPr/>
        </p:nvSpPr>
        <p:spPr>
          <a:xfrm>
            <a:off x="3265986" y="5296373"/>
            <a:ext cx="637765" cy="276999"/>
          </a:xfrm>
          <a:prstGeom prst="rect">
            <a:avLst/>
          </a:prstGeom>
          <a:noFill/>
        </p:spPr>
        <p:txBody>
          <a:bodyPr wrap="none" rtlCol="0">
            <a:spAutoFit/>
          </a:bodyPr>
          <a:lstStyle/>
          <a:p>
            <a:r>
              <a:rPr lang="en-US" sz="1200" dirty="0" smtClean="0"/>
              <a:t>data2</a:t>
            </a:r>
            <a:endParaRPr lang="en-US" sz="1200" dirty="0"/>
          </a:p>
        </p:txBody>
      </p:sp>
      <p:cxnSp>
        <p:nvCxnSpPr>
          <p:cNvPr id="65" name="Straight Connector 64"/>
          <p:cNvCxnSpPr/>
          <p:nvPr/>
        </p:nvCxnSpPr>
        <p:spPr>
          <a:xfrm>
            <a:off x="3083971" y="519162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5867226" y="5203236"/>
            <a:ext cx="1181653" cy="552174"/>
            <a:chOff x="2120348" y="2153479"/>
            <a:chExt cx="1181653" cy="552174"/>
          </a:xfrm>
        </p:grpSpPr>
        <p:sp>
          <p:nvSpPr>
            <p:cNvPr id="67" name="Rectangle 66"/>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6211968" y="5307988"/>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70" name="Straight Connector 69"/>
          <p:cNvCxnSpPr/>
          <p:nvPr/>
        </p:nvCxnSpPr>
        <p:spPr>
          <a:xfrm>
            <a:off x="6029953" y="5203236"/>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2293740" y="4704638"/>
            <a:ext cx="24865" cy="67209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3926658" y="5398449"/>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5389016" y="5376730"/>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6872640" y="5296373"/>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872640" y="5233825"/>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1250027" y="5265784"/>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1250027" y="5203236"/>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4845990" y="5398449"/>
            <a:ext cx="479406" cy="369332"/>
          </a:xfrm>
          <a:prstGeom prst="rect">
            <a:avLst/>
          </a:prstGeom>
          <a:noFill/>
        </p:spPr>
        <p:txBody>
          <a:bodyPr wrap="none" rtlCol="0">
            <a:spAutoFit/>
          </a:bodyPr>
          <a:lstStyle/>
          <a:p>
            <a:r>
              <a:rPr lang="en-US" dirty="0" smtClean="0"/>
              <a:t>….</a:t>
            </a:r>
            <a:endParaRPr lang="en-US" dirty="0"/>
          </a:p>
        </p:txBody>
      </p:sp>
      <p:cxnSp>
        <p:nvCxnSpPr>
          <p:cNvPr id="79" name="Straight Arrow Connector 78"/>
          <p:cNvCxnSpPr/>
          <p:nvPr/>
        </p:nvCxnSpPr>
        <p:spPr>
          <a:xfrm flipH="1" flipV="1">
            <a:off x="2921244" y="4704638"/>
            <a:ext cx="1" cy="86873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3926658" y="5588259"/>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5325396" y="5561757"/>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1433883" y="4833904"/>
            <a:ext cx="656475" cy="307777"/>
          </a:xfrm>
          <a:prstGeom prst="rect">
            <a:avLst/>
          </a:prstGeom>
          <a:noFill/>
        </p:spPr>
        <p:txBody>
          <a:bodyPr wrap="none" rtlCol="0">
            <a:spAutoFit/>
          </a:bodyPr>
          <a:lstStyle/>
          <a:p>
            <a:r>
              <a:rPr lang="en-US" sz="1400" dirty="0" smtClean="0"/>
              <a:t>head</a:t>
            </a:r>
            <a:endParaRPr lang="en-US" sz="1400" dirty="0"/>
          </a:p>
        </p:txBody>
      </p:sp>
      <p:sp>
        <p:nvSpPr>
          <p:cNvPr id="83" name="TextBox 82"/>
          <p:cNvSpPr txBox="1"/>
          <p:nvPr/>
        </p:nvSpPr>
        <p:spPr>
          <a:xfrm>
            <a:off x="6050091" y="4832415"/>
            <a:ext cx="440032" cy="307777"/>
          </a:xfrm>
          <a:prstGeom prst="rect">
            <a:avLst/>
          </a:prstGeom>
          <a:noFill/>
        </p:spPr>
        <p:txBody>
          <a:bodyPr wrap="none" rtlCol="0">
            <a:spAutoFit/>
          </a:bodyPr>
          <a:lstStyle/>
          <a:p>
            <a:r>
              <a:rPr lang="en-US" sz="1400" dirty="0" smtClean="0"/>
              <a:t>tail</a:t>
            </a:r>
            <a:endParaRPr lang="en-US" sz="1400" dirty="0"/>
          </a:p>
        </p:txBody>
      </p:sp>
      <p:sp>
        <p:nvSpPr>
          <p:cNvPr id="84" name="TextBox 83"/>
          <p:cNvSpPr txBox="1"/>
          <p:nvPr/>
        </p:nvSpPr>
        <p:spPr>
          <a:xfrm>
            <a:off x="3247276" y="4865093"/>
            <a:ext cx="804277" cy="307777"/>
          </a:xfrm>
          <a:prstGeom prst="rect">
            <a:avLst/>
          </a:prstGeom>
          <a:noFill/>
        </p:spPr>
        <p:txBody>
          <a:bodyPr wrap="none" rtlCol="0">
            <a:spAutoFit/>
          </a:bodyPr>
          <a:lstStyle/>
          <a:p>
            <a:r>
              <a:rPr lang="en-US" sz="1400" dirty="0" smtClean="0"/>
              <a:t>current</a:t>
            </a:r>
            <a:endParaRPr lang="en-US" sz="1400" dirty="0"/>
          </a:p>
        </p:txBody>
      </p:sp>
      <p:grpSp>
        <p:nvGrpSpPr>
          <p:cNvPr id="85" name="Group 84"/>
          <p:cNvGrpSpPr/>
          <p:nvPr/>
        </p:nvGrpSpPr>
        <p:grpSpPr>
          <a:xfrm>
            <a:off x="2065623" y="4152464"/>
            <a:ext cx="1181653" cy="552174"/>
            <a:chOff x="2120348" y="2153479"/>
            <a:chExt cx="1181653" cy="552174"/>
          </a:xfrm>
        </p:grpSpPr>
        <p:sp>
          <p:nvSpPr>
            <p:cNvPr id="86" name="Rectangle 85"/>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88" name="TextBox 87"/>
          <p:cNvSpPr txBox="1"/>
          <p:nvPr/>
        </p:nvSpPr>
        <p:spPr>
          <a:xfrm>
            <a:off x="2410365" y="4257216"/>
            <a:ext cx="646331" cy="276999"/>
          </a:xfrm>
          <a:prstGeom prst="rect">
            <a:avLst/>
          </a:prstGeom>
          <a:noFill/>
        </p:spPr>
        <p:txBody>
          <a:bodyPr wrap="none" rtlCol="0">
            <a:spAutoFit/>
          </a:bodyPr>
          <a:lstStyle/>
          <a:p>
            <a:r>
              <a:rPr lang="en-US" sz="1200" dirty="0" err="1" smtClean="0"/>
              <a:t>datah</a:t>
            </a:r>
            <a:endParaRPr lang="en-US" sz="1200" dirty="0"/>
          </a:p>
        </p:txBody>
      </p:sp>
      <p:cxnSp>
        <p:nvCxnSpPr>
          <p:cNvPr id="89" name="Straight Connector 88"/>
          <p:cNvCxnSpPr/>
          <p:nvPr/>
        </p:nvCxnSpPr>
        <p:spPr>
          <a:xfrm>
            <a:off x="2228350" y="4152464"/>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2249479" y="3794747"/>
            <a:ext cx="1050087" cy="307777"/>
          </a:xfrm>
          <a:prstGeom prst="rect">
            <a:avLst/>
          </a:prstGeom>
          <a:noFill/>
        </p:spPr>
        <p:txBody>
          <a:bodyPr wrap="none" rtlCol="0">
            <a:spAutoFit/>
          </a:bodyPr>
          <a:lstStyle/>
          <a:p>
            <a:r>
              <a:rPr lang="en-US" sz="1400" dirty="0" err="1" smtClean="0"/>
              <a:t>newNode</a:t>
            </a:r>
            <a:endParaRPr lang="en-US" sz="1400" dirty="0"/>
          </a:p>
        </p:txBody>
      </p:sp>
      <p:cxnSp>
        <p:nvCxnSpPr>
          <p:cNvPr id="93" name="Straight Connector 92"/>
          <p:cNvCxnSpPr/>
          <p:nvPr/>
        </p:nvCxnSpPr>
        <p:spPr>
          <a:xfrm>
            <a:off x="3246698" y="4152464"/>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a:off x="3246698" y="4524801"/>
            <a:ext cx="0" cy="64806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a:off x="2128656" y="4543552"/>
            <a:ext cx="0" cy="64806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612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charset="0"/>
                <a:ea typeface="Arial" charset="0"/>
                <a:cs typeface="Arial" charset="0"/>
              </a:rPr>
              <a:t>Doubly linked lists- Delete</a:t>
            </a:r>
            <a:endParaRPr lang="en-US" dirty="0">
              <a:latin typeface="Arial" charset="0"/>
              <a:ea typeface="Arial" charset="0"/>
              <a:cs typeface="Arial" charset="0"/>
            </a:endParaRPr>
          </a:p>
        </p:txBody>
      </p:sp>
      <p:grpSp>
        <p:nvGrpSpPr>
          <p:cNvPr id="56" name="Group 55"/>
          <p:cNvGrpSpPr/>
          <p:nvPr/>
        </p:nvGrpSpPr>
        <p:grpSpPr>
          <a:xfrm>
            <a:off x="659200" y="2769225"/>
            <a:ext cx="1181653" cy="552174"/>
            <a:chOff x="2120348" y="2153479"/>
            <a:chExt cx="1181653" cy="552174"/>
          </a:xfrm>
        </p:grpSpPr>
        <p:sp>
          <p:nvSpPr>
            <p:cNvPr id="57" name="Rectangle 56"/>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1003942" y="2873977"/>
            <a:ext cx="637765" cy="276999"/>
          </a:xfrm>
          <a:prstGeom prst="rect">
            <a:avLst/>
          </a:prstGeom>
          <a:noFill/>
        </p:spPr>
        <p:txBody>
          <a:bodyPr wrap="none" rtlCol="0">
            <a:spAutoFit/>
          </a:bodyPr>
          <a:lstStyle/>
          <a:p>
            <a:r>
              <a:rPr lang="en-US" sz="1200" dirty="0" smtClean="0"/>
              <a:t>data1</a:t>
            </a:r>
            <a:endParaRPr lang="en-US" sz="1200" dirty="0"/>
          </a:p>
        </p:txBody>
      </p:sp>
      <p:cxnSp>
        <p:nvCxnSpPr>
          <p:cNvPr id="60" name="Straight Connector 59"/>
          <p:cNvCxnSpPr/>
          <p:nvPr/>
        </p:nvCxnSpPr>
        <p:spPr>
          <a:xfrm>
            <a:off x="821927" y="2769225"/>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3936994" y="2738636"/>
            <a:ext cx="1181653" cy="552174"/>
            <a:chOff x="2120348" y="2153479"/>
            <a:chExt cx="1181653" cy="552174"/>
          </a:xfrm>
        </p:grpSpPr>
        <p:sp>
          <p:nvSpPr>
            <p:cNvPr id="62" name="Rectangle 61"/>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4" name="TextBox 63"/>
          <p:cNvSpPr txBox="1"/>
          <p:nvPr/>
        </p:nvSpPr>
        <p:spPr>
          <a:xfrm>
            <a:off x="4281736" y="2843388"/>
            <a:ext cx="637765" cy="276999"/>
          </a:xfrm>
          <a:prstGeom prst="rect">
            <a:avLst/>
          </a:prstGeom>
          <a:noFill/>
        </p:spPr>
        <p:txBody>
          <a:bodyPr wrap="none" rtlCol="0">
            <a:spAutoFit/>
          </a:bodyPr>
          <a:lstStyle/>
          <a:p>
            <a:r>
              <a:rPr lang="en-US" sz="1200" dirty="0" smtClean="0"/>
              <a:t>data2</a:t>
            </a:r>
            <a:endParaRPr lang="en-US" sz="1200" dirty="0"/>
          </a:p>
        </p:txBody>
      </p:sp>
      <p:cxnSp>
        <p:nvCxnSpPr>
          <p:cNvPr id="65" name="Straight Connector 64"/>
          <p:cNvCxnSpPr/>
          <p:nvPr/>
        </p:nvCxnSpPr>
        <p:spPr>
          <a:xfrm>
            <a:off x="4099721" y="2738636"/>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6882976" y="2750251"/>
            <a:ext cx="1181653" cy="552174"/>
            <a:chOff x="2120348" y="2153479"/>
            <a:chExt cx="1181653" cy="552174"/>
          </a:xfrm>
        </p:grpSpPr>
        <p:sp>
          <p:nvSpPr>
            <p:cNvPr id="67" name="Rectangle 66"/>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69" name="TextBox 68"/>
          <p:cNvSpPr txBox="1"/>
          <p:nvPr/>
        </p:nvSpPr>
        <p:spPr>
          <a:xfrm>
            <a:off x="7227718" y="2855003"/>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70" name="Straight Connector 69"/>
          <p:cNvCxnSpPr/>
          <p:nvPr/>
        </p:nvCxnSpPr>
        <p:spPr>
          <a:xfrm>
            <a:off x="7045703" y="275025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3281899" y="2923746"/>
            <a:ext cx="655095"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a:off x="4942408" y="2945464"/>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a:off x="6404766" y="2923745"/>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H="1">
            <a:off x="7888390" y="2843388"/>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7888390" y="2780840"/>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H="1">
            <a:off x="659200" y="2843388"/>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659200" y="2780840"/>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861740" y="2945464"/>
            <a:ext cx="479406" cy="369332"/>
          </a:xfrm>
          <a:prstGeom prst="rect">
            <a:avLst/>
          </a:prstGeom>
          <a:noFill/>
        </p:spPr>
        <p:txBody>
          <a:bodyPr wrap="none" rtlCol="0">
            <a:spAutoFit/>
          </a:bodyPr>
          <a:lstStyle/>
          <a:p>
            <a:r>
              <a:rPr lang="en-US" dirty="0" smtClean="0"/>
              <a:t>….</a:t>
            </a:r>
            <a:endParaRPr lang="en-US" dirty="0"/>
          </a:p>
        </p:txBody>
      </p:sp>
      <p:cxnSp>
        <p:nvCxnSpPr>
          <p:cNvPr id="79" name="Straight Arrow Connector 78"/>
          <p:cNvCxnSpPr/>
          <p:nvPr/>
        </p:nvCxnSpPr>
        <p:spPr>
          <a:xfrm>
            <a:off x="1664614" y="2923745"/>
            <a:ext cx="563736" cy="1"/>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a:off x="4942408" y="3135274"/>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a:off x="6341146" y="3108772"/>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843056" y="2411508"/>
            <a:ext cx="656475" cy="307777"/>
          </a:xfrm>
          <a:prstGeom prst="rect">
            <a:avLst/>
          </a:prstGeom>
          <a:noFill/>
        </p:spPr>
        <p:txBody>
          <a:bodyPr wrap="none" rtlCol="0">
            <a:spAutoFit/>
          </a:bodyPr>
          <a:lstStyle/>
          <a:p>
            <a:r>
              <a:rPr lang="en-US" sz="1400" dirty="0" smtClean="0"/>
              <a:t>head</a:t>
            </a:r>
            <a:endParaRPr lang="en-US" sz="1400" dirty="0"/>
          </a:p>
        </p:txBody>
      </p:sp>
      <p:sp>
        <p:nvSpPr>
          <p:cNvPr id="83" name="TextBox 82"/>
          <p:cNvSpPr txBox="1"/>
          <p:nvPr/>
        </p:nvSpPr>
        <p:spPr>
          <a:xfrm>
            <a:off x="7065841" y="2379430"/>
            <a:ext cx="440032" cy="307777"/>
          </a:xfrm>
          <a:prstGeom prst="rect">
            <a:avLst/>
          </a:prstGeom>
          <a:noFill/>
        </p:spPr>
        <p:txBody>
          <a:bodyPr wrap="none" rtlCol="0">
            <a:spAutoFit/>
          </a:bodyPr>
          <a:lstStyle/>
          <a:p>
            <a:r>
              <a:rPr lang="en-US" sz="1400" dirty="0" smtClean="0"/>
              <a:t>tail</a:t>
            </a:r>
            <a:endParaRPr lang="en-US" sz="1400" dirty="0"/>
          </a:p>
        </p:txBody>
      </p:sp>
      <p:sp>
        <p:nvSpPr>
          <p:cNvPr id="84" name="TextBox 83"/>
          <p:cNvSpPr txBox="1"/>
          <p:nvPr/>
        </p:nvSpPr>
        <p:spPr>
          <a:xfrm>
            <a:off x="2429487" y="2379430"/>
            <a:ext cx="705216" cy="307777"/>
          </a:xfrm>
          <a:prstGeom prst="rect">
            <a:avLst/>
          </a:prstGeom>
          <a:noFill/>
        </p:spPr>
        <p:txBody>
          <a:bodyPr wrap="none" rtlCol="0">
            <a:spAutoFit/>
          </a:bodyPr>
          <a:lstStyle/>
          <a:p>
            <a:r>
              <a:rPr lang="en-US" sz="1400" dirty="0" smtClean="0"/>
              <a:t>cursor</a:t>
            </a:r>
            <a:endParaRPr lang="en-US" sz="1400" dirty="0"/>
          </a:p>
        </p:txBody>
      </p:sp>
      <p:grpSp>
        <p:nvGrpSpPr>
          <p:cNvPr id="85" name="Group 84"/>
          <p:cNvGrpSpPr/>
          <p:nvPr/>
        </p:nvGrpSpPr>
        <p:grpSpPr>
          <a:xfrm>
            <a:off x="2228350" y="2760011"/>
            <a:ext cx="1181653" cy="552174"/>
            <a:chOff x="2120348" y="2153479"/>
            <a:chExt cx="1181653" cy="552174"/>
          </a:xfrm>
        </p:grpSpPr>
        <p:sp>
          <p:nvSpPr>
            <p:cNvPr id="86" name="Rectangle 85"/>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88" name="TextBox 87"/>
          <p:cNvSpPr txBox="1"/>
          <p:nvPr/>
        </p:nvSpPr>
        <p:spPr>
          <a:xfrm>
            <a:off x="2573092" y="2864763"/>
            <a:ext cx="646331" cy="276999"/>
          </a:xfrm>
          <a:prstGeom prst="rect">
            <a:avLst/>
          </a:prstGeom>
          <a:noFill/>
        </p:spPr>
        <p:txBody>
          <a:bodyPr wrap="none" rtlCol="0">
            <a:spAutoFit/>
          </a:bodyPr>
          <a:lstStyle/>
          <a:p>
            <a:r>
              <a:rPr lang="en-US" sz="1200" dirty="0" err="1" smtClean="0"/>
              <a:t>datah</a:t>
            </a:r>
            <a:endParaRPr lang="en-US" sz="1200" dirty="0"/>
          </a:p>
        </p:txBody>
      </p:sp>
      <p:cxnSp>
        <p:nvCxnSpPr>
          <p:cNvPr id="89" name="Straight Connector 88"/>
          <p:cNvCxnSpPr/>
          <p:nvPr/>
        </p:nvCxnSpPr>
        <p:spPr>
          <a:xfrm>
            <a:off x="2391077" y="276001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409425" y="276001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p:nvPr/>
        </p:nvCxnSpPr>
        <p:spPr>
          <a:xfrm flipH="1">
            <a:off x="3409425" y="3108772"/>
            <a:ext cx="540234"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p:nvPr/>
        </p:nvCxnSpPr>
        <p:spPr>
          <a:xfrm flipH="1">
            <a:off x="1664614" y="3132002"/>
            <a:ext cx="563737" cy="1897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nvGrpSpPr>
          <p:cNvPr id="90" name="Group 89"/>
          <p:cNvGrpSpPr/>
          <p:nvPr/>
        </p:nvGrpSpPr>
        <p:grpSpPr>
          <a:xfrm>
            <a:off x="659200" y="4558379"/>
            <a:ext cx="1181653" cy="552174"/>
            <a:chOff x="2120348" y="2153479"/>
            <a:chExt cx="1181653" cy="552174"/>
          </a:xfrm>
        </p:grpSpPr>
        <p:sp>
          <p:nvSpPr>
            <p:cNvPr id="91" name="Rectangle 90"/>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95" name="TextBox 94"/>
          <p:cNvSpPr txBox="1"/>
          <p:nvPr/>
        </p:nvSpPr>
        <p:spPr>
          <a:xfrm>
            <a:off x="1003942" y="4663131"/>
            <a:ext cx="637765" cy="276999"/>
          </a:xfrm>
          <a:prstGeom prst="rect">
            <a:avLst/>
          </a:prstGeom>
          <a:noFill/>
        </p:spPr>
        <p:txBody>
          <a:bodyPr wrap="none" rtlCol="0">
            <a:spAutoFit/>
          </a:bodyPr>
          <a:lstStyle/>
          <a:p>
            <a:r>
              <a:rPr lang="en-US" sz="1200" dirty="0" smtClean="0"/>
              <a:t>data1</a:t>
            </a:r>
            <a:endParaRPr lang="en-US" sz="1200" dirty="0"/>
          </a:p>
        </p:txBody>
      </p:sp>
      <p:cxnSp>
        <p:nvCxnSpPr>
          <p:cNvPr id="96" name="Straight Connector 95"/>
          <p:cNvCxnSpPr/>
          <p:nvPr/>
        </p:nvCxnSpPr>
        <p:spPr>
          <a:xfrm>
            <a:off x="821927" y="45583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97" name="Group 96"/>
          <p:cNvGrpSpPr/>
          <p:nvPr/>
        </p:nvGrpSpPr>
        <p:grpSpPr>
          <a:xfrm>
            <a:off x="3936994" y="4527790"/>
            <a:ext cx="1181653" cy="552174"/>
            <a:chOff x="2120348" y="2153479"/>
            <a:chExt cx="1181653" cy="552174"/>
          </a:xfrm>
        </p:grpSpPr>
        <p:sp>
          <p:nvSpPr>
            <p:cNvPr id="98" name="Rectangle 97"/>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00" name="TextBox 99"/>
          <p:cNvSpPr txBox="1"/>
          <p:nvPr/>
        </p:nvSpPr>
        <p:spPr>
          <a:xfrm>
            <a:off x="4281736" y="4632542"/>
            <a:ext cx="637765" cy="276999"/>
          </a:xfrm>
          <a:prstGeom prst="rect">
            <a:avLst/>
          </a:prstGeom>
          <a:noFill/>
        </p:spPr>
        <p:txBody>
          <a:bodyPr wrap="none" rtlCol="0">
            <a:spAutoFit/>
          </a:bodyPr>
          <a:lstStyle/>
          <a:p>
            <a:r>
              <a:rPr lang="en-US" sz="1200" dirty="0" smtClean="0"/>
              <a:t>data2</a:t>
            </a:r>
            <a:endParaRPr lang="en-US" sz="1200" dirty="0"/>
          </a:p>
        </p:txBody>
      </p:sp>
      <p:cxnSp>
        <p:nvCxnSpPr>
          <p:cNvPr id="101" name="Straight Connector 100"/>
          <p:cNvCxnSpPr/>
          <p:nvPr/>
        </p:nvCxnSpPr>
        <p:spPr>
          <a:xfrm>
            <a:off x="4099721" y="4527790"/>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nvGrpSpPr>
          <p:cNvPr id="102" name="Group 101"/>
          <p:cNvGrpSpPr/>
          <p:nvPr/>
        </p:nvGrpSpPr>
        <p:grpSpPr>
          <a:xfrm>
            <a:off x="6882976" y="4539405"/>
            <a:ext cx="1181653" cy="552174"/>
            <a:chOff x="2120348" y="2153479"/>
            <a:chExt cx="1181653" cy="552174"/>
          </a:xfrm>
        </p:grpSpPr>
        <p:sp>
          <p:nvSpPr>
            <p:cNvPr id="103" name="Rectangle 102"/>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05" name="TextBox 104"/>
          <p:cNvSpPr txBox="1"/>
          <p:nvPr/>
        </p:nvSpPr>
        <p:spPr>
          <a:xfrm>
            <a:off x="7227718" y="4644157"/>
            <a:ext cx="646331" cy="276999"/>
          </a:xfrm>
          <a:prstGeom prst="rect">
            <a:avLst/>
          </a:prstGeom>
          <a:noFill/>
        </p:spPr>
        <p:txBody>
          <a:bodyPr wrap="none" rtlCol="0">
            <a:spAutoFit/>
          </a:bodyPr>
          <a:lstStyle/>
          <a:p>
            <a:r>
              <a:rPr lang="en-US" sz="1200" dirty="0" err="1" smtClean="0"/>
              <a:t>datan</a:t>
            </a:r>
            <a:endParaRPr lang="en-US" sz="1200" dirty="0"/>
          </a:p>
        </p:txBody>
      </p:sp>
      <p:cxnSp>
        <p:nvCxnSpPr>
          <p:cNvPr id="106" name="Straight Connector 105"/>
          <p:cNvCxnSpPr/>
          <p:nvPr/>
        </p:nvCxnSpPr>
        <p:spPr>
          <a:xfrm>
            <a:off x="7045703" y="4539405"/>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08" name="Straight Arrow Connector 107"/>
          <p:cNvCxnSpPr/>
          <p:nvPr/>
        </p:nvCxnSpPr>
        <p:spPr>
          <a:xfrm>
            <a:off x="4942408" y="4734618"/>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a:xfrm>
            <a:off x="6404766" y="4712899"/>
            <a:ext cx="6409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H="1">
            <a:off x="7888390" y="4632542"/>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888390" y="4569994"/>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H="1">
            <a:off x="659200" y="4632542"/>
            <a:ext cx="176240" cy="44742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659200" y="4569994"/>
            <a:ext cx="176240" cy="5099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a:xfrm>
            <a:off x="5861740" y="4734618"/>
            <a:ext cx="479406" cy="369332"/>
          </a:xfrm>
          <a:prstGeom prst="rect">
            <a:avLst/>
          </a:prstGeom>
          <a:noFill/>
        </p:spPr>
        <p:txBody>
          <a:bodyPr wrap="none" rtlCol="0">
            <a:spAutoFit/>
          </a:bodyPr>
          <a:lstStyle/>
          <a:p>
            <a:r>
              <a:rPr lang="en-US" dirty="0" smtClean="0"/>
              <a:t>….</a:t>
            </a:r>
            <a:endParaRPr lang="en-US" dirty="0"/>
          </a:p>
        </p:txBody>
      </p:sp>
      <p:cxnSp>
        <p:nvCxnSpPr>
          <p:cNvPr id="115" name="Straight Arrow Connector 114"/>
          <p:cNvCxnSpPr/>
          <p:nvPr/>
        </p:nvCxnSpPr>
        <p:spPr>
          <a:xfrm>
            <a:off x="1664614" y="4712899"/>
            <a:ext cx="2285045"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a:off x="4942408" y="4924428"/>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7" name="Straight Arrow Connector 116"/>
          <p:cNvCxnSpPr/>
          <p:nvPr/>
        </p:nvCxnSpPr>
        <p:spPr>
          <a:xfrm flipH="1">
            <a:off x="6341146" y="4897926"/>
            <a:ext cx="665803"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18" name="TextBox 117"/>
          <p:cNvSpPr txBox="1"/>
          <p:nvPr/>
        </p:nvSpPr>
        <p:spPr>
          <a:xfrm>
            <a:off x="843056" y="4200662"/>
            <a:ext cx="656475" cy="307777"/>
          </a:xfrm>
          <a:prstGeom prst="rect">
            <a:avLst/>
          </a:prstGeom>
          <a:noFill/>
        </p:spPr>
        <p:txBody>
          <a:bodyPr wrap="none" rtlCol="0">
            <a:spAutoFit/>
          </a:bodyPr>
          <a:lstStyle/>
          <a:p>
            <a:r>
              <a:rPr lang="en-US" sz="1400" dirty="0" smtClean="0"/>
              <a:t>head</a:t>
            </a:r>
            <a:endParaRPr lang="en-US" sz="1400" dirty="0"/>
          </a:p>
        </p:txBody>
      </p:sp>
      <p:sp>
        <p:nvSpPr>
          <p:cNvPr id="119" name="TextBox 118"/>
          <p:cNvSpPr txBox="1"/>
          <p:nvPr/>
        </p:nvSpPr>
        <p:spPr>
          <a:xfrm>
            <a:off x="7065841" y="4168584"/>
            <a:ext cx="440032" cy="307777"/>
          </a:xfrm>
          <a:prstGeom prst="rect">
            <a:avLst/>
          </a:prstGeom>
          <a:noFill/>
        </p:spPr>
        <p:txBody>
          <a:bodyPr wrap="none" rtlCol="0">
            <a:spAutoFit/>
          </a:bodyPr>
          <a:lstStyle/>
          <a:p>
            <a:r>
              <a:rPr lang="en-US" sz="1400" dirty="0" smtClean="0"/>
              <a:t>tail</a:t>
            </a:r>
            <a:endParaRPr lang="en-US" sz="1400" dirty="0"/>
          </a:p>
        </p:txBody>
      </p:sp>
      <p:sp>
        <p:nvSpPr>
          <p:cNvPr id="120" name="TextBox 119"/>
          <p:cNvSpPr txBox="1"/>
          <p:nvPr/>
        </p:nvSpPr>
        <p:spPr>
          <a:xfrm>
            <a:off x="2429487" y="5006600"/>
            <a:ext cx="705216" cy="307777"/>
          </a:xfrm>
          <a:prstGeom prst="rect">
            <a:avLst/>
          </a:prstGeom>
          <a:noFill/>
        </p:spPr>
        <p:txBody>
          <a:bodyPr wrap="none" rtlCol="0">
            <a:spAutoFit/>
          </a:bodyPr>
          <a:lstStyle/>
          <a:p>
            <a:r>
              <a:rPr lang="en-US" sz="1400" dirty="0" smtClean="0"/>
              <a:t>cursor</a:t>
            </a:r>
            <a:endParaRPr lang="en-US" sz="1400" dirty="0"/>
          </a:p>
        </p:txBody>
      </p:sp>
      <p:grpSp>
        <p:nvGrpSpPr>
          <p:cNvPr id="121" name="Group 120"/>
          <p:cNvGrpSpPr/>
          <p:nvPr/>
        </p:nvGrpSpPr>
        <p:grpSpPr>
          <a:xfrm>
            <a:off x="2228350" y="5321711"/>
            <a:ext cx="1181653" cy="552174"/>
            <a:chOff x="2120348" y="2153479"/>
            <a:chExt cx="1181653" cy="552174"/>
          </a:xfrm>
        </p:grpSpPr>
        <p:sp>
          <p:nvSpPr>
            <p:cNvPr id="122" name="Rectangle 121"/>
            <p:cNvSpPr/>
            <p:nvPr/>
          </p:nvSpPr>
          <p:spPr>
            <a:xfrm>
              <a:off x="2120348" y="2153479"/>
              <a:ext cx="1181653" cy="552174"/>
            </a:xfrm>
            <a:prstGeom prst="rect">
              <a:avLst/>
            </a:prstGeom>
            <a:noFill/>
            <a:ln>
              <a:solidFill>
                <a:schemeClr val="tx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a:off x="3125762" y="2153479"/>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sp>
        <p:nvSpPr>
          <p:cNvPr id="124" name="TextBox 123"/>
          <p:cNvSpPr txBox="1"/>
          <p:nvPr/>
        </p:nvSpPr>
        <p:spPr>
          <a:xfrm>
            <a:off x="2573092" y="5426463"/>
            <a:ext cx="646331" cy="276999"/>
          </a:xfrm>
          <a:prstGeom prst="rect">
            <a:avLst/>
          </a:prstGeom>
          <a:noFill/>
        </p:spPr>
        <p:txBody>
          <a:bodyPr wrap="none" rtlCol="0">
            <a:spAutoFit/>
          </a:bodyPr>
          <a:lstStyle/>
          <a:p>
            <a:r>
              <a:rPr lang="en-US" sz="1200" dirty="0" err="1" smtClean="0"/>
              <a:t>datah</a:t>
            </a:r>
            <a:endParaRPr lang="en-US" sz="1200" dirty="0"/>
          </a:p>
        </p:txBody>
      </p:sp>
      <p:cxnSp>
        <p:nvCxnSpPr>
          <p:cNvPr id="125" name="Straight Connector 124"/>
          <p:cNvCxnSpPr/>
          <p:nvPr/>
        </p:nvCxnSpPr>
        <p:spPr>
          <a:xfrm>
            <a:off x="2391077" y="532171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3409425" y="5321711"/>
            <a:ext cx="0" cy="552174"/>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flipH="1">
            <a:off x="1840853" y="4897926"/>
            <a:ext cx="2108806" cy="1161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9" name="TextBox 128"/>
          <p:cNvSpPr txBox="1"/>
          <p:nvPr/>
        </p:nvSpPr>
        <p:spPr>
          <a:xfrm>
            <a:off x="3936994" y="2289252"/>
            <a:ext cx="1681357" cy="307777"/>
          </a:xfrm>
          <a:prstGeom prst="rect">
            <a:avLst/>
          </a:prstGeom>
          <a:noFill/>
        </p:spPr>
        <p:txBody>
          <a:bodyPr wrap="none" rtlCol="0">
            <a:spAutoFit/>
          </a:bodyPr>
          <a:lstStyle/>
          <a:p>
            <a:r>
              <a:rPr lang="en-US" sz="1400" dirty="0" err="1" smtClean="0"/>
              <a:t>current.getNext</a:t>
            </a:r>
            <a:r>
              <a:rPr lang="en-US" sz="1400" dirty="0" smtClean="0"/>
              <a:t>()</a:t>
            </a:r>
            <a:endParaRPr lang="en-US" sz="1400" dirty="0"/>
          </a:p>
        </p:txBody>
      </p:sp>
      <p:sp>
        <p:nvSpPr>
          <p:cNvPr id="130" name="TextBox 129"/>
          <p:cNvSpPr txBox="1"/>
          <p:nvPr/>
        </p:nvSpPr>
        <p:spPr>
          <a:xfrm>
            <a:off x="3735876" y="4200662"/>
            <a:ext cx="1569147" cy="307777"/>
          </a:xfrm>
          <a:prstGeom prst="rect">
            <a:avLst/>
          </a:prstGeom>
          <a:noFill/>
        </p:spPr>
        <p:txBody>
          <a:bodyPr wrap="none" rtlCol="0">
            <a:spAutoFit/>
          </a:bodyPr>
          <a:lstStyle/>
          <a:p>
            <a:r>
              <a:rPr lang="en-US" sz="1400" dirty="0" err="1"/>
              <a:t>c</a:t>
            </a:r>
            <a:r>
              <a:rPr lang="en-US" sz="1400" dirty="0" err="1" smtClean="0"/>
              <a:t>ursor.getNext</a:t>
            </a:r>
            <a:r>
              <a:rPr lang="en-US" sz="1400" dirty="0" smtClean="0"/>
              <a:t>()</a:t>
            </a:r>
            <a:endParaRPr lang="en-US" sz="1400" dirty="0"/>
          </a:p>
        </p:txBody>
      </p:sp>
      <p:sp>
        <p:nvSpPr>
          <p:cNvPr id="131" name="TextBox 130"/>
          <p:cNvSpPr txBox="1"/>
          <p:nvPr/>
        </p:nvSpPr>
        <p:spPr>
          <a:xfrm>
            <a:off x="4247195" y="5572270"/>
            <a:ext cx="4008316" cy="307777"/>
          </a:xfrm>
          <a:prstGeom prst="rect">
            <a:avLst/>
          </a:prstGeom>
          <a:noFill/>
        </p:spPr>
        <p:txBody>
          <a:bodyPr wrap="none" rtlCol="0">
            <a:spAutoFit/>
          </a:bodyPr>
          <a:lstStyle/>
          <a:p>
            <a:r>
              <a:rPr lang="en-US" sz="1400" dirty="0" err="1" smtClean="0"/>
              <a:t>cursor.getPrevious.setNext</a:t>
            </a:r>
            <a:r>
              <a:rPr lang="en-US" sz="1400" dirty="0" smtClean="0"/>
              <a:t>(</a:t>
            </a:r>
            <a:r>
              <a:rPr lang="en-US" sz="1400" dirty="0" err="1" smtClean="0"/>
              <a:t>cursor.getNext</a:t>
            </a:r>
            <a:r>
              <a:rPr lang="en-US" sz="1400" dirty="0" smtClean="0"/>
              <a:t>());</a:t>
            </a:r>
            <a:endParaRPr lang="en-US" sz="1400" dirty="0"/>
          </a:p>
        </p:txBody>
      </p:sp>
    </p:spTree>
    <p:extLst>
      <p:ext uri="{BB962C8B-B14F-4D97-AF65-F5344CB8AC3E}">
        <p14:creationId xmlns:p14="http://schemas.microsoft.com/office/powerpoint/2010/main" val="3054851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Comparison</a:t>
            </a:r>
            <a:endParaRPr lang="en-US" dirty="0"/>
          </a:p>
        </p:txBody>
      </p:sp>
      <p:pic>
        <p:nvPicPr>
          <p:cNvPr id="5" name="Content Placeholder 4" descr="Screen Shot 2014-08-27 at 7.03.51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7285" t="33357" r="6957" b="35559"/>
          <a:stretch/>
        </p:blipFill>
        <p:spPr>
          <a:xfrm>
            <a:off x="-54699" y="1529302"/>
            <a:ext cx="9198699" cy="3905583"/>
          </a:xfrm>
          <a:prstGeom prst="rect">
            <a:avLst/>
          </a:prstGeom>
          <a:ln>
            <a:noFill/>
          </a:ln>
          <a:effectLst>
            <a:softEdge rad="112500"/>
          </a:effectLst>
        </p:spPr>
      </p:pic>
    </p:spTree>
    <p:extLst>
      <p:ext uri="{BB962C8B-B14F-4D97-AF65-F5344CB8AC3E}">
        <p14:creationId xmlns:p14="http://schemas.microsoft.com/office/powerpoint/2010/main" val="575981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latin typeface="Arial" charset="0"/>
                <a:ea typeface="Arial" charset="0"/>
                <a:cs typeface="Arial" charset="0"/>
              </a:rPr>
              <a:t>Formal Definition of The </a:t>
            </a:r>
            <a:r>
              <a:rPr lang="en-US" dirty="0" smtClean="0">
                <a:latin typeface="Arial" charset="0"/>
                <a:ea typeface="Arial" charset="0"/>
                <a:cs typeface="Arial" charset="0"/>
              </a:rPr>
              <a:t>Big-O </a:t>
            </a:r>
            <a:r>
              <a:rPr lang="en-US" dirty="0">
                <a:latin typeface="Arial" charset="0"/>
                <a:ea typeface="Arial" charset="0"/>
                <a:cs typeface="Arial" charset="0"/>
              </a:rPr>
              <a:t>Notation </a:t>
            </a:r>
          </a:p>
        </p:txBody>
      </p:sp>
      <p:sp>
        <p:nvSpPr>
          <p:cNvPr id="3" name="Content Placeholder 2"/>
          <p:cNvSpPr>
            <a:spLocks noGrp="1"/>
          </p:cNvSpPr>
          <p:nvPr>
            <p:ph idx="1"/>
          </p:nvPr>
        </p:nvSpPr>
        <p:spPr/>
        <p:txBody>
          <a:bodyPr>
            <a:normAutofit fontScale="85000" lnSpcReduction="20000"/>
          </a:bodyPr>
          <a:lstStyle/>
          <a:p>
            <a:pPr marL="114300" indent="0">
              <a:lnSpc>
                <a:spcPct val="170000"/>
              </a:lnSpc>
              <a:spcBef>
                <a:spcPts val="600"/>
              </a:spcBef>
              <a:buNone/>
            </a:pPr>
            <a:r>
              <a:rPr lang="en-US" dirty="0"/>
              <a:t>Let f(n) and t(n) be functions mapping positive integers (n ≥ 1) to positive real numbers. </a:t>
            </a:r>
          </a:p>
          <a:p>
            <a:pPr marL="114300" indent="0">
              <a:lnSpc>
                <a:spcPct val="170000"/>
              </a:lnSpc>
              <a:spcBef>
                <a:spcPts val="600"/>
              </a:spcBef>
              <a:buNone/>
            </a:pPr>
            <a:r>
              <a:rPr lang="en-US" dirty="0"/>
              <a:t>We say that there is a fixed number that we call the </a:t>
            </a:r>
            <a:r>
              <a:rPr lang="en-US" b="1" dirty="0"/>
              <a:t>integer threshold </a:t>
            </a:r>
            <a:r>
              <a:rPr lang="en-US" dirty="0">
                <a:solidFill>
                  <a:srgbClr val="FF0000"/>
                </a:solidFill>
              </a:rPr>
              <a:t>n</a:t>
            </a:r>
            <a:r>
              <a:rPr lang="en-US" sz="1100" dirty="0">
                <a:solidFill>
                  <a:srgbClr val="FF0000"/>
                </a:solidFill>
              </a:rPr>
              <a:t>0</a:t>
            </a:r>
            <a:r>
              <a:rPr lang="en-US" sz="1100" dirty="0"/>
              <a:t> </a:t>
            </a:r>
            <a:r>
              <a:rPr lang="en-US" dirty="0"/>
              <a:t>≥ 1 and a </a:t>
            </a:r>
            <a:r>
              <a:rPr lang="en-US" b="1" dirty="0"/>
              <a:t>positive constant multiplier</a:t>
            </a:r>
            <a:r>
              <a:rPr lang="en-US" dirty="0"/>
              <a:t> that we call </a:t>
            </a:r>
            <a:r>
              <a:rPr lang="en-US" dirty="0">
                <a:solidFill>
                  <a:srgbClr val="FF0000"/>
                </a:solidFill>
              </a:rPr>
              <a:t>c</a:t>
            </a:r>
            <a:r>
              <a:rPr lang="en-US" dirty="0"/>
              <a:t> &gt; 0, such that: whenever n ≥ n</a:t>
            </a:r>
            <a:r>
              <a:rPr lang="en-US" sz="1100" dirty="0"/>
              <a:t>0</a:t>
            </a:r>
            <a:r>
              <a:rPr lang="en-US" dirty="0"/>
              <a:t>, then f(n) ≤ </a:t>
            </a:r>
            <a:r>
              <a:rPr lang="en-US" dirty="0" err="1" smtClean="0"/>
              <a:t>cT</a:t>
            </a:r>
            <a:r>
              <a:rPr lang="en-US" dirty="0" smtClean="0"/>
              <a:t>(n</a:t>
            </a:r>
            <a:r>
              <a:rPr lang="en-US" dirty="0"/>
              <a:t>), where f(n) =</a:t>
            </a:r>
            <a:r>
              <a:rPr lang="en-US" dirty="0" smtClean="0"/>
              <a:t>O(T(n</a:t>
            </a:r>
            <a:r>
              <a:rPr lang="en-US" dirty="0"/>
              <a:t>)). </a:t>
            </a:r>
          </a:p>
          <a:p>
            <a:pPr marL="114300" indent="0">
              <a:lnSpc>
                <a:spcPct val="170000"/>
              </a:lnSpc>
              <a:spcBef>
                <a:spcPts val="600"/>
              </a:spcBef>
              <a:buNone/>
            </a:pPr>
            <a:r>
              <a:rPr lang="en-US" dirty="0"/>
              <a:t>f(n) is a Big O of t(n), or f(n) is the dominant term (highest Order) of t(n) </a:t>
            </a:r>
          </a:p>
          <a:p>
            <a:pPr lvl="2">
              <a:lnSpc>
                <a:spcPct val="170000"/>
              </a:lnSpc>
            </a:pPr>
            <a:endParaRPr lang="en-US" dirty="0"/>
          </a:p>
          <a:p>
            <a:pPr>
              <a:lnSpc>
                <a:spcPct val="170000"/>
              </a:lnSpc>
              <a:spcBef>
                <a:spcPts val="600"/>
              </a:spcBef>
            </a:pPr>
            <a:endParaRPr lang="en-US" dirty="0"/>
          </a:p>
        </p:txBody>
      </p:sp>
    </p:spTree>
    <p:extLst>
      <p:ext uri="{BB962C8B-B14F-4D97-AF65-F5344CB8AC3E}">
        <p14:creationId xmlns:p14="http://schemas.microsoft.com/office/powerpoint/2010/main" val="174147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114300" algn="l"/>
            <a:r>
              <a:rPr lang="en-US" dirty="0">
                <a:latin typeface="Arial" charset="0"/>
                <a:ea typeface="Arial" charset="0"/>
                <a:cs typeface="Arial" charset="0"/>
              </a:rPr>
              <a:t>What is the </a:t>
            </a:r>
            <a:r>
              <a:rPr lang="en-US" dirty="0" smtClean="0">
                <a:latin typeface="Arial" charset="0"/>
                <a:ea typeface="Arial" charset="0"/>
                <a:cs typeface="Arial" charset="0"/>
              </a:rPr>
              <a:t>Big-O complexity of these functions?</a:t>
            </a:r>
            <a:endParaRPr lang="en-US" dirty="0">
              <a:latin typeface="Arial" charset="0"/>
              <a:ea typeface="Arial" charset="0"/>
              <a:cs typeface="Arial" charset="0"/>
            </a:endParaRPr>
          </a:p>
        </p:txBody>
      </p:sp>
      <p:sp>
        <p:nvSpPr>
          <p:cNvPr id="3" name="Content Placeholder 2"/>
          <p:cNvSpPr>
            <a:spLocks noGrp="1"/>
          </p:cNvSpPr>
          <p:nvPr>
            <p:ph idx="1"/>
          </p:nvPr>
        </p:nvSpPr>
        <p:spPr/>
        <p:txBody>
          <a:bodyPr>
            <a:noAutofit/>
          </a:bodyPr>
          <a:lstStyle/>
          <a:p>
            <a:pPr>
              <a:spcBef>
                <a:spcPts val="600"/>
              </a:spcBef>
            </a:pPr>
            <a:r>
              <a:rPr lang="en-US" sz="2000" dirty="0" smtClean="0"/>
              <a:t>f(n</a:t>
            </a:r>
            <a:r>
              <a:rPr lang="en-US" sz="2000" dirty="0"/>
              <a:t>) = 5n</a:t>
            </a:r>
            <a:r>
              <a:rPr lang="en-US" sz="2000" baseline="30000" dirty="0"/>
              <a:t>4</a:t>
            </a:r>
            <a:r>
              <a:rPr lang="en-US" sz="2000" dirty="0"/>
              <a:t>+ 3n</a:t>
            </a:r>
            <a:r>
              <a:rPr lang="en-US" sz="2000" baseline="30000" dirty="0"/>
              <a:t>3</a:t>
            </a:r>
            <a:r>
              <a:rPr lang="en-US" sz="2000" dirty="0"/>
              <a:t> +2n</a:t>
            </a:r>
            <a:r>
              <a:rPr lang="en-US" sz="2000" baseline="30000" dirty="0"/>
              <a:t>2</a:t>
            </a:r>
            <a:r>
              <a:rPr lang="en-US" sz="2000" dirty="0"/>
              <a:t> +4n+1</a:t>
            </a:r>
          </a:p>
          <a:p>
            <a:pPr lvl="1"/>
            <a:r>
              <a:rPr lang="en-US" sz="1800" dirty="0"/>
              <a:t>The largest component: 5n</a:t>
            </a:r>
            <a:r>
              <a:rPr lang="en-US" sz="1800" baseline="30000" dirty="0"/>
              <a:t>4</a:t>
            </a:r>
            <a:endParaRPr lang="en-US" sz="1800" dirty="0"/>
          </a:p>
          <a:p>
            <a:pPr lvl="1"/>
            <a:r>
              <a:rPr lang="en-US" sz="1800" dirty="0"/>
              <a:t>The power can represent the upper bound for the rest </a:t>
            </a:r>
          </a:p>
          <a:p>
            <a:pPr lvl="2"/>
            <a:r>
              <a:rPr lang="en-US" sz="1800" dirty="0"/>
              <a:t>3n</a:t>
            </a:r>
            <a:r>
              <a:rPr lang="en-US" sz="1800" baseline="30000" dirty="0"/>
              <a:t>3</a:t>
            </a:r>
            <a:r>
              <a:rPr lang="en-US" sz="1800" dirty="0"/>
              <a:t>&lt;= 3n</a:t>
            </a:r>
            <a:r>
              <a:rPr lang="en-US" sz="1800" baseline="30000" dirty="0"/>
              <a:t>4</a:t>
            </a:r>
            <a:r>
              <a:rPr lang="en-US" sz="1800" dirty="0"/>
              <a:t>; 2n</a:t>
            </a:r>
            <a:r>
              <a:rPr lang="en-US" sz="1800" baseline="30000" dirty="0"/>
              <a:t>2</a:t>
            </a:r>
            <a:r>
              <a:rPr lang="en-US" sz="1800" dirty="0"/>
              <a:t>&lt;= 2n</a:t>
            </a:r>
            <a:r>
              <a:rPr lang="en-US" sz="1800" baseline="30000" dirty="0"/>
              <a:t>4</a:t>
            </a:r>
            <a:r>
              <a:rPr lang="en-US" sz="1800" dirty="0"/>
              <a:t>; 4n&lt;= 4n</a:t>
            </a:r>
            <a:r>
              <a:rPr lang="en-US" sz="1800" baseline="30000" dirty="0"/>
              <a:t>4</a:t>
            </a:r>
            <a:r>
              <a:rPr lang="en-US" sz="1800" dirty="0"/>
              <a:t>;</a:t>
            </a:r>
          </a:p>
          <a:p>
            <a:pPr lvl="2"/>
            <a:r>
              <a:rPr lang="en-US" sz="1800" dirty="0"/>
              <a:t>f(n) = 5n</a:t>
            </a:r>
            <a:r>
              <a:rPr lang="en-US" sz="1800" baseline="30000" dirty="0"/>
              <a:t>4</a:t>
            </a:r>
            <a:r>
              <a:rPr lang="en-US" sz="1800" dirty="0"/>
              <a:t>+ 3n</a:t>
            </a:r>
            <a:r>
              <a:rPr lang="en-US" sz="1800" baseline="30000" dirty="0"/>
              <a:t>3</a:t>
            </a:r>
            <a:r>
              <a:rPr lang="en-US" sz="1800" dirty="0"/>
              <a:t> +2n</a:t>
            </a:r>
            <a:r>
              <a:rPr lang="en-US" sz="1800" baseline="30000" dirty="0"/>
              <a:t>2</a:t>
            </a:r>
            <a:r>
              <a:rPr lang="en-US" sz="1800" dirty="0"/>
              <a:t> +4n+1 &lt;= 5n</a:t>
            </a:r>
            <a:r>
              <a:rPr lang="en-US" sz="1800" baseline="30000" dirty="0"/>
              <a:t>4</a:t>
            </a:r>
            <a:r>
              <a:rPr lang="en-US" sz="1800" dirty="0"/>
              <a:t>+ 3n</a:t>
            </a:r>
            <a:r>
              <a:rPr lang="en-US" sz="1800" baseline="30000" dirty="0"/>
              <a:t>4 </a:t>
            </a:r>
            <a:r>
              <a:rPr lang="en-US" sz="1800" dirty="0"/>
              <a:t>+2n</a:t>
            </a:r>
            <a:r>
              <a:rPr lang="en-US" sz="1800" baseline="30000" dirty="0"/>
              <a:t>4 </a:t>
            </a:r>
            <a:r>
              <a:rPr lang="en-US" sz="1800" dirty="0"/>
              <a:t>+4n</a:t>
            </a:r>
            <a:r>
              <a:rPr lang="en-US" sz="1800" baseline="30000" dirty="0"/>
              <a:t>4 </a:t>
            </a:r>
            <a:r>
              <a:rPr lang="en-US" sz="1800" dirty="0"/>
              <a:t>+1 &lt;= 14n</a:t>
            </a:r>
            <a:r>
              <a:rPr lang="en-US" sz="1800" baseline="30000" dirty="0"/>
              <a:t>4 </a:t>
            </a:r>
            <a:r>
              <a:rPr lang="en-US" sz="1800" dirty="0"/>
              <a:t>+1</a:t>
            </a:r>
          </a:p>
          <a:p>
            <a:pPr lvl="3"/>
            <a:r>
              <a:rPr lang="en-US" sz="1600" dirty="0"/>
              <a:t>Discard constants and constant </a:t>
            </a:r>
            <a:r>
              <a:rPr lang="en-US" sz="1600" dirty="0" err="1"/>
              <a:t>coefs</a:t>
            </a:r>
            <a:endParaRPr lang="en-US" sz="1600" dirty="0"/>
          </a:p>
          <a:p>
            <a:pPr lvl="3"/>
            <a:r>
              <a:rPr lang="en-US" sz="1600" dirty="0"/>
              <a:t>f(n) &lt;= n</a:t>
            </a:r>
            <a:r>
              <a:rPr lang="en-US" sz="1600" baseline="30000" dirty="0"/>
              <a:t>4 </a:t>
            </a:r>
            <a:r>
              <a:rPr lang="en-US" sz="1600" dirty="0"/>
              <a:t> </a:t>
            </a:r>
            <a:r>
              <a:rPr lang="en-US" sz="1600" dirty="0">
                <a:sym typeface="Wingdings"/>
              </a:rPr>
              <a:t> f(n) &lt;= O(</a:t>
            </a:r>
            <a:r>
              <a:rPr lang="en-US" sz="1600" dirty="0"/>
              <a:t>n</a:t>
            </a:r>
            <a:r>
              <a:rPr lang="en-US" sz="1600" baseline="30000" dirty="0"/>
              <a:t>4 </a:t>
            </a:r>
            <a:r>
              <a:rPr lang="en-US" sz="1600" dirty="0"/>
              <a:t>)</a:t>
            </a:r>
          </a:p>
          <a:p>
            <a:pPr>
              <a:spcBef>
                <a:spcPts val="600"/>
              </a:spcBef>
            </a:pPr>
            <a:r>
              <a:rPr lang="en-US" sz="2000" dirty="0"/>
              <a:t>20n</a:t>
            </a:r>
            <a:r>
              <a:rPr lang="en-US" sz="2000" baseline="30000" dirty="0"/>
              <a:t>3</a:t>
            </a:r>
            <a:r>
              <a:rPr lang="en-US" sz="2000" dirty="0"/>
              <a:t>+10 </a:t>
            </a:r>
            <a:r>
              <a:rPr lang="en-US" sz="2000" dirty="0" err="1"/>
              <a:t>nlogn</a:t>
            </a:r>
            <a:r>
              <a:rPr lang="en-US" sz="2000" dirty="0"/>
              <a:t> + 5</a:t>
            </a:r>
          </a:p>
          <a:p>
            <a:pPr>
              <a:spcBef>
                <a:spcPts val="600"/>
              </a:spcBef>
            </a:pPr>
            <a:r>
              <a:rPr lang="en-US" sz="2000" dirty="0"/>
              <a:t>3 </a:t>
            </a:r>
            <a:r>
              <a:rPr lang="en-US" sz="2000" dirty="0" err="1"/>
              <a:t>logn</a:t>
            </a:r>
            <a:r>
              <a:rPr lang="en-US" sz="2000" dirty="0"/>
              <a:t> + 2</a:t>
            </a:r>
          </a:p>
          <a:p>
            <a:pPr>
              <a:spcBef>
                <a:spcPts val="600"/>
              </a:spcBef>
            </a:pPr>
            <a:r>
              <a:rPr lang="en-US" sz="2000" dirty="0"/>
              <a:t>2</a:t>
            </a:r>
            <a:r>
              <a:rPr lang="en-US" sz="2000" baseline="30000" dirty="0"/>
              <a:t>n+2</a:t>
            </a:r>
          </a:p>
          <a:p>
            <a:pPr>
              <a:spcBef>
                <a:spcPts val="600"/>
              </a:spcBef>
            </a:pPr>
            <a:r>
              <a:rPr lang="en-US" sz="2000" dirty="0"/>
              <a:t>2n + 100 </a:t>
            </a:r>
            <a:r>
              <a:rPr lang="en-US" sz="2000" dirty="0" err="1"/>
              <a:t>logn</a:t>
            </a:r>
            <a:endParaRPr lang="en-US" sz="2000" dirty="0"/>
          </a:p>
          <a:p>
            <a:pPr lvl="2"/>
            <a:endParaRPr lang="en-US" sz="1800" dirty="0"/>
          </a:p>
          <a:p>
            <a:pPr lvl="2"/>
            <a:endParaRPr lang="en-US" sz="1800" dirty="0"/>
          </a:p>
          <a:p>
            <a:pPr lvl="2"/>
            <a:endParaRPr lang="en-US" sz="1800" dirty="0"/>
          </a:p>
          <a:p>
            <a:pPr>
              <a:lnSpc>
                <a:spcPct val="170000"/>
              </a:lnSpc>
              <a:spcBef>
                <a:spcPts val="600"/>
              </a:spcBef>
            </a:pPr>
            <a:endParaRPr lang="en-US" sz="2000" dirty="0"/>
          </a:p>
        </p:txBody>
      </p:sp>
    </p:spTree>
    <p:extLst>
      <p:ext uri="{BB962C8B-B14F-4D97-AF65-F5344CB8AC3E}">
        <p14:creationId xmlns:p14="http://schemas.microsoft.com/office/powerpoint/2010/main" val="753049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114300" algn="l"/>
            <a:r>
              <a:rPr lang="en-US" sz="3600" dirty="0">
                <a:latin typeface="Arial" charset="0"/>
                <a:ea typeface="Arial" charset="0"/>
                <a:cs typeface="Arial" charset="0"/>
              </a:rPr>
              <a:t>What is the </a:t>
            </a:r>
            <a:r>
              <a:rPr lang="en-US" sz="3600" dirty="0" smtClean="0">
                <a:latin typeface="Arial" charset="0"/>
                <a:ea typeface="Arial" charset="0"/>
                <a:cs typeface="Arial" charset="0"/>
              </a:rPr>
              <a:t>Big-O complexity of these non-recursive algorithms?</a:t>
            </a:r>
            <a:endParaRPr lang="en-US" sz="3600" dirty="0">
              <a:latin typeface="Arial" charset="0"/>
              <a:ea typeface="Arial" charset="0"/>
              <a:cs typeface="Arial" charset="0"/>
            </a:endParaRPr>
          </a:p>
        </p:txBody>
      </p:sp>
      <p:sp>
        <p:nvSpPr>
          <p:cNvPr id="3" name="Content Placeholder 2"/>
          <p:cNvSpPr>
            <a:spLocks noGrp="1"/>
          </p:cNvSpPr>
          <p:nvPr>
            <p:ph sz="half" idx="1"/>
          </p:nvPr>
        </p:nvSpPr>
        <p:spPr/>
        <p:style>
          <a:lnRef idx="2">
            <a:schemeClr val="dk1"/>
          </a:lnRef>
          <a:fillRef idx="1">
            <a:schemeClr val="lt1"/>
          </a:fillRef>
          <a:effectRef idx="0">
            <a:schemeClr val="dk1"/>
          </a:effectRef>
          <a:fontRef idx="minor">
            <a:schemeClr val="dk1"/>
          </a:fontRef>
        </p:style>
        <p:txBody>
          <a:bodyPr>
            <a:noAutofit/>
          </a:bodyPr>
          <a:lstStyle/>
          <a:p>
            <a:pPr marL="114300" indent="0">
              <a:spcBef>
                <a:spcPts val="600"/>
              </a:spcBef>
              <a:buNone/>
            </a:pPr>
            <a:r>
              <a:rPr lang="da-DK" sz="2000" dirty="0" smtClean="0"/>
              <a:t>1) for </a:t>
            </a:r>
            <a:r>
              <a:rPr lang="da-DK" sz="2000" dirty="0"/>
              <a:t>(i = 1; i &lt;= n; i++) </a:t>
            </a:r>
          </a:p>
          <a:p>
            <a:pPr marL="114300" indent="0">
              <a:spcBef>
                <a:spcPts val="600"/>
              </a:spcBef>
              <a:buNone/>
            </a:pPr>
            <a:r>
              <a:rPr lang="da-DK" sz="2000" dirty="0"/>
              <a:t>	</a:t>
            </a:r>
            <a:r>
              <a:rPr lang="cs-CZ" sz="2000" dirty="0"/>
              <a:t>k = k + 5; </a:t>
            </a:r>
          </a:p>
          <a:p>
            <a:pPr marL="114300" indent="0">
              <a:spcBef>
                <a:spcPts val="600"/>
              </a:spcBef>
              <a:buNone/>
            </a:pPr>
            <a:endParaRPr lang="en-US" sz="2000" dirty="0" smtClean="0"/>
          </a:p>
          <a:p>
            <a:pPr marL="114300" indent="0">
              <a:spcBef>
                <a:spcPts val="600"/>
              </a:spcBef>
              <a:buNone/>
            </a:pPr>
            <a:endParaRPr lang="en-US" sz="2000" dirty="0"/>
          </a:p>
          <a:p>
            <a:pPr marL="114300" indent="0">
              <a:spcBef>
                <a:spcPts val="600"/>
              </a:spcBef>
              <a:buNone/>
            </a:pPr>
            <a:endParaRPr lang="en-US" sz="2000" dirty="0" smtClean="0"/>
          </a:p>
          <a:p>
            <a:pPr marL="114300" indent="0">
              <a:spcBef>
                <a:spcPts val="600"/>
              </a:spcBef>
              <a:buNone/>
            </a:pPr>
            <a:endParaRPr lang="en-US" sz="2000" dirty="0"/>
          </a:p>
          <a:p>
            <a:pPr marL="114300" indent="0">
              <a:spcBef>
                <a:spcPts val="600"/>
              </a:spcBef>
              <a:buNone/>
            </a:pPr>
            <a:r>
              <a:rPr lang="cs-CZ" sz="2000" dirty="0" smtClean="0"/>
              <a:t>2) </a:t>
            </a:r>
            <a:r>
              <a:rPr lang="cs-CZ" sz="2000" dirty="0" err="1" smtClean="0"/>
              <a:t>for</a:t>
            </a:r>
            <a:r>
              <a:rPr lang="cs-CZ" sz="2000" dirty="0" smtClean="0"/>
              <a:t> </a:t>
            </a:r>
            <a:r>
              <a:rPr lang="cs-CZ" sz="2000" dirty="0"/>
              <a:t>(i = 1; i &lt;= n; i++) </a:t>
            </a:r>
          </a:p>
          <a:p>
            <a:pPr marL="114300" indent="0">
              <a:spcBef>
                <a:spcPts val="600"/>
              </a:spcBef>
              <a:buNone/>
            </a:pPr>
            <a:r>
              <a:rPr lang="cs-CZ" sz="2000" dirty="0"/>
              <a:t>	</a:t>
            </a:r>
            <a:r>
              <a:rPr lang="cs-CZ" sz="2000" dirty="0" err="1"/>
              <a:t>for</a:t>
            </a:r>
            <a:r>
              <a:rPr lang="cs-CZ" sz="2000" dirty="0"/>
              <a:t> (j = 1; j &lt;= n; j++) </a:t>
            </a:r>
          </a:p>
          <a:p>
            <a:pPr marL="114300" indent="0">
              <a:spcBef>
                <a:spcPts val="600"/>
              </a:spcBef>
              <a:buNone/>
            </a:pPr>
            <a:r>
              <a:rPr lang="cs-CZ" sz="2000" dirty="0"/>
              <a:t>		k = k + i + j; </a:t>
            </a:r>
          </a:p>
          <a:p>
            <a:pPr marL="114300" indent="0">
              <a:spcBef>
                <a:spcPts val="600"/>
              </a:spcBef>
              <a:buNone/>
            </a:pPr>
            <a:endParaRPr lang="en-US" sz="2000" dirty="0"/>
          </a:p>
          <a:p>
            <a:pPr marL="114300" indent="0">
              <a:spcBef>
                <a:spcPts val="600"/>
              </a:spcBef>
              <a:buNone/>
            </a:pPr>
            <a:endParaRPr lang="en-US" sz="2000" dirty="0"/>
          </a:p>
          <a:p>
            <a:pPr>
              <a:lnSpc>
                <a:spcPct val="170000"/>
              </a:lnSpc>
              <a:spcBef>
                <a:spcPts val="600"/>
              </a:spcBef>
            </a:pPr>
            <a:endParaRPr lang="en-US" sz="2000" dirty="0"/>
          </a:p>
        </p:txBody>
      </p:sp>
      <p:sp>
        <p:nvSpPr>
          <p:cNvPr id="4" name="Content Placeholder 3"/>
          <p:cNvSpPr>
            <a:spLocks noGrp="1"/>
          </p:cNvSpPr>
          <p:nvPr>
            <p:ph sz="half" idx="2"/>
          </p:nvPr>
        </p:nvSpPr>
        <p:spPr>
          <a:xfrm>
            <a:off x="4648200" y="1735139"/>
            <a:ext cx="3929130" cy="4056062"/>
          </a:xfrm>
        </p:spPr>
        <p:style>
          <a:lnRef idx="2">
            <a:schemeClr val="dk1"/>
          </a:lnRef>
          <a:fillRef idx="1">
            <a:schemeClr val="lt1"/>
          </a:fillRef>
          <a:effectRef idx="0">
            <a:schemeClr val="dk1"/>
          </a:effectRef>
          <a:fontRef idx="minor">
            <a:schemeClr val="dk1"/>
          </a:fontRef>
        </p:style>
        <p:txBody>
          <a:bodyPr>
            <a:normAutofit/>
          </a:bodyPr>
          <a:lstStyle/>
          <a:p>
            <a:pPr marL="114300" indent="0">
              <a:spcBef>
                <a:spcPts val="600"/>
              </a:spcBef>
              <a:buNone/>
            </a:pPr>
            <a:r>
              <a:rPr lang="da-DK" sz="2000" dirty="0" smtClean="0"/>
              <a:t>3) for </a:t>
            </a:r>
            <a:r>
              <a:rPr lang="da-DK" sz="2000" dirty="0"/>
              <a:t>(i = 1; i &lt;= n; i++) </a:t>
            </a:r>
          </a:p>
          <a:p>
            <a:pPr marL="114300" indent="0">
              <a:spcBef>
                <a:spcPts val="600"/>
              </a:spcBef>
              <a:buNone/>
            </a:pPr>
            <a:r>
              <a:rPr lang="da-DK" sz="2000" dirty="0"/>
              <a:t>	for (j = 1; j &lt;= i; j++) </a:t>
            </a:r>
          </a:p>
          <a:p>
            <a:pPr marL="114300" indent="0">
              <a:spcBef>
                <a:spcPts val="600"/>
              </a:spcBef>
              <a:buNone/>
            </a:pPr>
            <a:r>
              <a:rPr lang="cs-CZ" sz="2000" dirty="0"/>
              <a:t>		k = k + i + j; </a:t>
            </a:r>
          </a:p>
          <a:p>
            <a:pPr marL="114300" indent="0">
              <a:spcBef>
                <a:spcPts val="600"/>
              </a:spcBef>
              <a:buNone/>
            </a:pPr>
            <a:endParaRPr lang="en-US" sz="2000" dirty="0" smtClean="0"/>
          </a:p>
          <a:p>
            <a:pPr marL="114300" indent="0">
              <a:spcBef>
                <a:spcPts val="600"/>
              </a:spcBef>
              <a:buNone/>
            </a:pPr>
            <a:endParaRPr lang="en-US" sz="2000" dirty="0" smtClean="0"/>
          </a:p>
          <a:p>
            <a:pPr marL="114300" indent="0">
              <a:spcBef>
                <a:spcPts val="600"/>
              </a:spcBef>
              <a:buNone/>
            </a:pPr>
            <a:endParaRPr lang="en-US" sz="2000" dirty="0"/>
          </a:p>
          <a:p>
            <a:pPr marL="114300" indent="0">
              <a:spcBef>
                <a:spcPts val="600"/>
              </a:spcBef>
              <a:buNone/>
            </a:pPr>
            <a:r>
              <a:rPr lang="cs-CZ" sz="2000" dirty="0" smtClean="0"/>
              <a:t>4) </a:t>
            </a:r>
            <a:r>
              <a:rPr lang="cs-CZ" sz="2000" dirty="0" err="1" smtClean="0"/>
              <a:t>for</a:t>
            </a:r>
            <a:r>
              <a:rPr lang="cs-CZ" sz="2000" dirty="0" smtClean="0"/>
              <a:t> </a:t>
            </a:r>
            <a:r>
              <a:rPr lang="cs-CZ" sz="2000" dirty="0"/>
              <a:t>(i = 1; i &lt;= n; i++) </a:t>
            </a:r>
          </a:p>
          <a:p>
            <a:pPr marL="114300" indent="0">
              <a:spcBef>
                <a:spcPts val="600"/>
              </a:spcBef>
              <a:buNone/>
            </a:pPr>
            <a:r>
              <a:rPr lang="cs-CZ" sz="2000" dirty="0"/>
              <a:t>	</a:t>
            </a:r>
            <a:r>
              <a:rPr lang="cs-CZ" sz="2000" dirty="0" err="1"/>
              <a:t>for</a:t>
            </a:r>
            <a:r>
              <a:rPr lang="cs-CZ" sz="2000" dirty="0"/>
              <a:t> (j = 1; j &lt;= 20; j++)</a:t>
            </a:r>
          </a:p>
          <a:p>
            <a:pPr marL="114300" indent="0">
              <a:spcBef>
                <a:spcPts val="600"/>
              </a:spcBef>
              <a:buNone/>
            </a:pPr>
            <a:r>
              <a:rPr lang="cs-CZ" sz="2000" dirty="0"/>
              <a:t>		 k = k + i + j; </a:t>
            </a:r>
          </a:p>
          <a:p>
            <a:endParaRPr lang="en-US" sz="2000" dirty="0"/>
          </a:p>
        </p:txBody>
      </p:sp>
      <p:sp>
        <p:nvSpPr>
          <p:cNvPr id="5" name="TextBox 4"/>
          <p:cNvSpPr txBox="1"/>
          <p:nvPr/>
        </p:nvSpPr>
        <p:spPr>
          <a:xfrm>
            <a:off x="3013656" y="2150772"/>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6" name="TextBox 5"/>
          <p:cNvSpPr txBox="1"/>
          <p:nvPr/>
        </p:nvSpPr>
        <p:spPr>
          <a:xfrm>
            <a:off x="1131194" y="2766811"/>
            <a:ext cx="2948243" cy="369332"/>
          </a:xfrm>
          <a:prstGeom prst="rect">
            <a:avLst/>
          </a:prstGeom>
          <a:noFill/>
        </p:spPr>
        <p:txBody>
          <a:bodyPr wrap="none" rtlCol="0">
            <a:spAutoFit/>
          </a:bodyPr>
          <a:lstStyle/>
          <a:p>
            <a:r>
              <a:rPr lang="en-US" dirty="0">
                <a:solidFill>
                  <a:srgbClr val="FF0000"/>
                </a:solidFill>
                <a:sym typeface="Wingdings"/>
              </a:rPr>
              <a:t>n</a:t>
            </a:r>
            <a:r>
              <a:rPr lang="en-US" dirty="0" smtClean="0">
                <a:solidFill>
                  <a:srgbClr val="FF0000"/>
                </a:solidFill>
                <a:sym typeface="Wingdings"/>
              </a:rPr>
              <a:t> x</a:t>
            </a:r>
            <a:r>
              <a:rPr lang="en-US" dirty="0" smtClean="0">
                <a:solidFill>
                  <a:srgbClr val="FF0000"/>
                </a:solidFill>
              </a:rPr>
              <a:t> O(1) = n  ;   O(n) :linear</a:t>
            </a:r>
            <a:endParaRPr lang="en-US" dirty="0">
              <a:solidFill>
                <a:srgbClr val="FF0000"/>
              </a:solidFill>
            </a:endParaRPr>
          </a:p>
        </p:txBody>
      </p:sp>
      <p:sp>
        <p:nvSpPr>
          <p:cNvPr id="7" name="TextBox 6"/>
          <p:cNvSpPr txBox="1"/>
          <p:nvPr/>
        </p:nvSpPr>
        <p:spPr>
          <a:xfrm>
            <a:off x="250183" y="4425510"/>
            <a:ext cx="1762021" cy="369332"/>
          </a:xfrm>
          <a:prstGeom prst="rect">
            <a:avLst/>
          </a:prstGeom>
          <a:noFill/>
        </p:spPr>
        <p:txBody>
          <a:bodyPr wrap="none" rtlCol="0">
            <a:spAutoFit/>
          </a:bodyPr>
          <a:lstStyle/>
          <a:p>
            <a:r>
              <a:rPr lang="en-US">
                <a:solidFill>
                  <a:srgbClr val="FF0000"/>
                </a:solidFill>
                <a:sym typeface="Wingdings"/>
              </a:rPr>
              <a:t>n</a:t>
            </a:r>
            <a:r>
              <a:rPr lang="en-US" smtClean="0">
                <a:solidFill>
                  <a:srgbClr val="FF0000"/>
                </a:solidFill>
                <a:sym typeface="Wingdings"/>
              </a:rPr>
              <a:t> x</a:t>
            </a:r>
            <a:r>
              <a:rPr lang="en-US" smtClean="0">
                <a:solidFill>
                  <a:srgbClr val="FF0000"/>
                </a:solidFill>
              </a:rPr>
              <a:t> O(1) = n </a:t>
            </a:r>
            <a:r>
              <a:rPr lang="en-US" smtClean="0">
                <a:solidFill>
                  <a:srgbClr val="FF0000"/>
                </a:solidFill>
                <a:sym typeface="Wingdings"/>
              </a:rPr>
              <a:t></a:t>
            </a:r>
            <a:endParaRPr lang="en-US">
              <a:solidFill>
                <a:srgbClr val="FF0000"/>
              </a:solidFill>
            </a:endParaRPr>
          </a:p>
        </p:txBody>
      </p:sp>
      <p:sp>
        <p:nvSpPr>
          <p:cNvPr id="8" name="TextBox 7"/>
          <p:cNvSpPr txBox="1"/>
          <p:nvPr/>
        </p:nvSpPr>
        <p:spPr>
          <a:xfrm>
            <a:off x="1756197" y="4794842"/>
            <a:ext cx="941283" cy="369332"/>
          </a:xfrm>
          <a:prstGeom prst="rect">
            <a:avLst/>
          </a:prstGeom>
          <a:noFill/>
        </p:spPr>
        <p:txBody>
          <a:bodyPr wrap="none" rtlCol="0">
            <a:spAutoFit/>
          </a:bodyPr>
          <a:lstStyle/>
          <a:p>
            <a:r>
              <a:rPr lang="en-US" smtClean="0">
                <a:solidFill>
                  <a:srgbClr val="FF0000"/>
                </a:solidFill>
              </a:rPr>
              <a:t>O(1) </a:t>
            </a:r>
            <a:r>
              <a:rPr lang="en-US" smtClean="0">
                <a:solidFill>
                  <a:srgbClr val="FF0000"/>
                </a:solidFill>
                <a:sym typeface="Wingdings"/>
              </a:rPr>
              <a:t></a:t>
            </a:r>
            <a:endParaRPr lang="en-US">
              <a:solidFill>
                <a:srgbClr val="FF0000"/>
              </a:solidFill>
            </a:endParaRPr>
          </a:p>
        </p:txBody>
      </p:sp>
      <p:sp>
        <p:nvSpPr>
          <p:cNvPr id="9" name="TextBox 8"/>
          <p:cNvSpPr txBox="1"/>
          <p:nvPr/>
        </p:nvSpPr>
        <p:spPr>
          <a:xfrm>
            <a:off x="965672" y="5430132"/>
            <a:ext cx="2257349" cy="369332"/>
          </a:xfrm>
          <a:prstGeom prst="rect">
            <a:avLst/>
          </a:prstGeom>
          <a:noFill/>
        </p:spPr>
        <p:txBody>
          <a:bodyPr wrap="none" rtlCol="0">
            <a:spAutoFit/>
          </a:bodyPr>
          <a:lstStyle/>
          <a:p>
            <a:r>
              <a:rPr lang="en-US" dirty="0" smtClean="0">
                <a:solidFill>
                  <a:srgbClr val="FF0000"/>
                </a:solidFill>
                <a:sym typeface="Wingdings"/>
              </a:rPr>
              <a:t>n x</a:t>
            </a:r>
            <a:r>
              <a:rPr lang="en-US" dirty="0" smtClean="0">
                <a:solidFill>
                  <a:srgbClr val="FF0000"/>
                </a:solidFill>
              </a:rPr>
              <a:t> n = n^2 </a:t>
            </a:r>
            <a:r>
              <a:rPr lang="en-US" dirty="0" smtClean="0">
                <a:solidFill>
                  <a:srgbClr val="FF0000"/>
                </a:solidFill>
                <a:sym typeface="Wingdings"/>
              </a:rPr>
              <a:t> O(n</a:t>
            </a:r>
            <a:r>
              <a:rPr lang="en-US" baseline="30000" dirty="0" smtClean="0">
                <a:solidFill>
                  <a:srgbClr val="FF0000"/>
                </a:solidFill>
                <a:sym typeface="Wingdings"/>
              </a:rPr>
              <a:t>2</a:t>
            </a:r>
            <a:r>
              <a:rPr lang="en-US" dirty="0" smtClean="0">
                <a:solidFill>
                  <a:srgbClr val="FF0000"/>
                </a:solidFill>
                <a:sym typeface="Wingdings"/>
              </a:rPr>
              <a:t>)</a:t>
            </a:r>
            <a:endParaRPr lang="en-US" dirty="0">
              <a:solidFill>
                <a:srgbClr val="FF0000"/>
              </a:solidFill>
            </a:endParaRPr>
          </a:p>
        </p:txBody>
      </p:sp>
      <p:sp>
        <p:nvSpPr>
          <p:cNvPr id="10" name="TextBox 9"/>
          <p:cNvSpPr txBox="1"/>
          <p:nvPr/>
        </p:nvSpPr>
        <p:spPr>
          <a:xfrm>
            <a:off x="7894964" y="2520104"/>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1" name="TextBox 10"/>
          <p:cNvSpPr txBox="1"/>
          <p:nvPr/>
        </p:nvSpPr>
        <p:spPr>
          <a:xfrm>
            <a:off x="7894964" y="4807927"/>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2" name="TextBox 11"/>
          <p:cNvSpPr txBox="1"/>
          <p:nvPr/>
        </p:nvSpPr>
        <p:spPr>
          <a:xfrm>
            <a:off x="4173087" y="4529603"/>
            <a:ext cx="1508746" cy="307777"/>
          </a:xfrm>
          <a:prstGeom prst="rect">
            <a:avLst/>
          </a:prstGeom>
          <a:noFill/>
        </p:spPr>
        <p:txBody>
          <a:bodyPr wrap="none" rtlCol="0">
            <a:spAutoFit/>
          </a:bodyPr>
          <a:lstStyle/>
          <a:p>
            <a:r>
              <a:rPr lang="en-US" sz="1400" smtClean="0">
                <a:solidFill>
                  <a:srgbClr val="FF0000"/>
                </a:solidFill>
                <a:sym typeface="Wingdings"/>
              </a:rPr>
              <a:t>20 x</a:t>
            </a:r>
            <a:r>
              <a:rPr lang="en-US" sz="1400" smtClean="0">
                <a:solidFill>
                  <a:srgbClr val="FF0000"/>
                </a:solidFill>
              </a:rPr>
              <a:t> O(1) = 20</a:t>
            </a:r>
            <a:r>
              <a:rPr lang="en-US" sz="1400" smtClean="0">
                <a:solidFill>
                  <a:srgbClr val="FF0000"/>
                </a:solidFill>
                <a:sym typeface="Wingdings"/>
              </a:rPr>
              <a:t></a:t>
            </a:r>
            <a:endParaRPr lang="en-US" sz="1400">
              <a:solidFill>
                <a:srgbClr val="FF0000"/>
              </a:solidFill>
            </a:endParaRPr>
          </a:p>
        </p:txBody>
      </p:sp>
      <p:sp>
        <p:nvSpPr>
          <p:cNvPr id="13" name="TextBox 12"/>
          <p:cNvSpPr txBox="1"/>
          <p:nvPr/>
        </p:nvSpPr>
        <p:spPr>
          <a:xfrm>
            <a:off x="5484090" y="5396010"/>
            <a:ext cx="3033203" cy="369332"/>
          </a:xfrm>
          <a:prstGeom prst="rect">
            <a:avLst/>
          </a:prstGeom>
          <a:noFill/>
        </p:spPr>
        <p:txBody>
          <a:bodyPr wrap="none" rtlCol="0">
            <a:spAutoFit/>
          </a:bodyPr>
          <a:lstStyle/>
          <a:p>
            <a:r>
              <a:rPr lang="en-US" dirty="0" smtClean="0">
                <a:solidFill>
                  <a:srgbClr val="FF0000"/>
                </a:solidFill>
                <a:sym typeface="Wingdings"/>
              </a:rPr>
              <a:t>n x</a:t>
            </a:r>
            <a:r>
              <a:rPr lang="en-US" dirty="0" smtClean="0">
                <a:solidFill>
                  <a:srgbClr val="FF0000"/>
                </a:solidFill>
              </a:rPr>
              <a:t> 20 = 20 n </a:t>
            </a:r>
            <a:r>
              <a:rPr lang="en-US" dirty="0" smtClean="0">
                <a:solidFill>
                  <a:srgbClr val="FF0000"/>
                </a:solidFill>
                <a:sym typeface="Wingdings"/>
              </a:rPr>
              <a:t> O(n): linear</a:t>
            </a:r>
            <a:endParaRPr lang="en-US" dirty="0">
              <a:solidFill>
                <a:srgbClr val="FF0000"/>
              </a:solidFill>
            </a:endParaRPr>
          </a:p>
        </p:txBody>
      </p:sp>
      <p:sp>
        <p:nvSpPr>
          <p:cNvPr id="14" name="TextBox 13"/>
          <p:cNvSpPr txBox="1"/>
          <p:nvPr/>
        </p:nvSpPr>
        <p:spPr>
          <a:xfrm>
            <a:off x="4571206" y="2181549"/>
            <a:ext cx="1080745" cy="307777"/>
          </a:xfrm>
          <a:prstGeom prst="rect">
            <a:avLst/>
          </a:prstGeom>
          <a:noFill/>
        </p:spPr>
        <p:txBody>
          <a:bodyPr wrap="none" rtlCol="0">
            <a:spAutoFit/>
          </a:bodyPr>
          <a:lstStyle/>
          <a:p>
            <a:r>
              <a:rPr lang="en-US" sz="1400">
                <a:solidFill>
                  <a:srgbClr val="FF0000"/>
                </a:solidFill>
                <a:sym typeface="Wingdings"/>
              </a:rPr>
              <a:t>n</a:t>
            </a:r>
            <a:r>
              <a:rPr lang="en-US" sz="1400" smtClean="0">
                <a:solidFill>
                  <a:srgbClr val="FF0000"/>
                </a:solidFill>
                <a:sym typeface="Wingdings"/>
              </a:rPr>
              <a:t>(n+1) /2</a:t>
            </a:r>
            <a:endParaRPr lang="en-US" sz="1400" dirty="0">
              <a:solidFill>
                <a:srgbClr val="FF0000"/>
              </a:solidFill>
            </a:endParaRPr>
          </a:p>
        </p:txBody>
      </p:sp>
      <p:pic>
        <p:nvPicPr>
          <p:cNvPr id="15" name="Picture 14"/>
          <p:cNvPicPr>
            <a:picLocks noChangeAspect="1"/>
          </p:cNvPicPr>
          <p:nvPr/>
        </p:nvPicPr>
        <p:blipFill>
          <a:blip r:embed="rId2"/>
          <a:stretch>
            <a:fillRect/>
          </a:stretch>
        </p:blipFill>
        <p:spPr>
          <a:xfrm>
            <a:off x="2548571" y="5884040"/>
            <a:ext cx="6028759" cy="768143"/>
          </a:xfrm>
          <a:prstGeom prst="rect">
            <a:avLst/>
          </a:prstGeom>
        </p:spPr>
      </p:pic>
      <p:sp>
        <p:nvSpPr>
          <p:cNvPr id="16" name="TextBox 15"/>
          <p:cNvSpPr txBox="1"/>
          <p:nvPr/>
        </p:nvSpPr>
        <p:spPr>
          <a:xfrm>
            <a:off x="4927460" y="3047956"/>
            <a:ext cx="2690160" cy="369332"/>
          </a:xfrm>
          <a:prstGeom prst="rect">
            <a:avLst/>
          </a:prstGeom>
          <a:noFill/>
        </p:spPr>
        <p:txBody>
          <a:bodyPr wrap="none" rtlCol="0">
            <a:spAutoFit/>
          </a:bodyPr>
          <a:lstStyle/>
          <a:p>
            <a:r>
              <a:rPr lang="en-US" dirty="0" smtClean="0">
                <a:solidFill>
                  <a:srgbClr val="FF0000"/>
                </a:solidFill>
                <a:sym typeface="Wingdings"/>
              </a:rPr>
              <a:t>½ (n</a:t>
            </a:r>
            <a:r>
              <a:rPr lang="en-US" baseline="30000" dirty="0" smtClean="0">
                <a:solidFill>
                  <a:srgbClr val="FF0000"/>
                </a:solidFill>
                <a:sym typeface="Wingdings"/>
              </a:rPr>
              <a:t>2 </a:t>
            </a:r>
            <a:r>
              <a:rPr lang="en-US" dirty="0" smtClean="0">
                <a:solidFill>
                  <a:srgbClr val="FF0000"/>
                </a:solidFill>
                <a:sym typeface="Wingdings"/>
              </a:rPr>
              <a:t>+ n) &lt;= n</a:t>
            </a:r>
            <a:r>
              <a:rPr lang="en-US" baseline="30000" dirty="0" smtClean="0">
                <a:solidFill>
                  <a:srgbClr val="FF0000"/>
                </a:solidFill>
                <a:sym typeface="Wingdings"/>
              </a:rPr>
              <a:t>2</a:t>
            </a:r>
            <a:r>
              <a:rPr lang="en-US" dirty="0" smtClean="0">
                <a:solidFill>
                  <a:srgbClr val="FF0000"/>
                </a:solidFill>
                <a:sym typeface="Wingdings"/>
              </a:rPr>
              <a:t> O(n</a:t>
            </a:r>
            <a:r>
              <a:rPr lang="en-US" baseline="30000" dirty="0" smtClean="0">
                <a:solidFill>
                  <a:srgbClr val="FF0000"/>
                </a:solidFill>
                <a:sym typeface="Wingdings"/>
              </a:rPr>
              <a:t>2</a:t>
            </a:r>
            <a:r>
              <a:rPr lang="en-US" dirty="0" smtClean="0">
                <a:solidFill>
                  <a:srgbClr val="FF0000"/>
                </a:solidFill>
                <a:sym typeface="Wingdings"/>
              </a:rPr>
              <a:t>)</a:t>
            </a:r>
            <a:endParaRPr lang="en-US" dirty="0">
              <a:solidFill>
                <a:srgbClr val="FF0000"/>
              </a:solidFill>
            </a:endParaRPr>
          </a:p>
        </p:txBody>
      </p:sp>
    </p:spTree>
    <p:extLst>
      <p:ext uri="{BB962C8B-B14F-4D97-AF65-F5344CB8AC3E}">
        <p14:creationId xmlns:p14="http://schemas.microsoft.com/office/powerpoint/2010/main" val="7077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031" y="179797"/>
            <a:ext cx="9040969" cy="868362"/>
          </a:xfrm>
        </p:spPr>
        <p:txBody>
          <a:bodyPr>
            <a:noAutofit/>
          </a:bodyPr>
          <a:lstStyle/>
          <a:p>
            <a:pPr marL="114300" algn="l"/>
            <a:r>
              <a:rPr lang="en-US" sz="3200">
                <a:latin typeface="Arial" charset="0"/>
                <a:ea typeface="Arial" charset="0"/>
                <a:cs typeface="Arial" charset="0"/>
              </a:rPr>
              <a:t>What is the Big-O complexity of this non-recursive algorithm?</a:t>
            </a:r>
            <a:endParaRPr lang="en-US" sz="3200" dirty="0">
              <a:latin typeface="Arial" charset="0"/>
              <a:ea typeface="Arial" charset="0"/>
              <a:cs typeface="Arial" charset="0"/>
            </a:endParaRPr>
          </a:p>
        </p:txBody>
      </p:sp>
      <p:pic>
        <p:nvPicPr>
          <p:cNvPr id="5" name="Content Placeholder 3"/>
          <p:cNvPicPr>
            <a:picLocks noGrp="1" noChangeAspect="1"/>
          </p:cNvPicPr>
          <p:nvPr>
            <p:ph idx="1"/>
          </p:nvPr>
        </p:nvPicPr>
        <p:blipFill>
          <a:blip r:embed="rId2"/>
          <a:srcRect l="-29594" r="-29594"/>
          <a:stretch>
            <a:fillRect/>
          </a:stretch>
        </p:blipFill>
        <p:spPr>
          <a:xfrm>
            <a:off x="-193184" y="1140492"/>
            <a:ext cx="9865217" cy="5717508"/>
          </a:xfrm>
        </p:spPr>
      </p:pic>
      <p:sp>
        <p:nvSpPr>
          <p:cNvPr id="6" name="TextBox 5"/>
          <p:cNvSpPr txBox="1"/>
          <p:nvPr/>
        </p:nvSpPr>
        <p:spPr>
          <a:xfrm>
            <a:off x="4430332" y="1639522"/>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7" name="TextBox 6"/>
          <p:cNvSpPr txBox="1"/>
          <p:nvPr/>
        </p:nvSpPr>
        <p:spPr>
          <a:xfrm>
            <a:off x="4430331" y="1849946"/>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8" name="TextBox 7"/>
          <p:cNvSpPr txBox="1"/>
          <p:nvPr/>
        </p:nvSpPr>
        <p:spPr>
          <a:xfrm>
            <a:off x="5087155" y="2800655"/>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9" name="TextBox 8"/>
          <p:cNvSpPr txBox="1"/>
          <p:nvPr/>
        </p:nvSpPr>
        <p:spPr>
          <a:xfrm>
            <a:off x="5366806" y="3751364"/>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0" name="TextBox 9"/>
          <p:cNvSpPr txBox="1"/>
          <p:nvPr/>
        </p:nvSpPr>
        <p:spPr>
          <a:xfrm>
            <a:off x="5366805" y="4043173"/>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1" name="TextBox 10"/>
          <p:cNvSpPr txBox="1"/>
          <p:nvPr/>
        </p:nvSpPr>
        <p:spPr>
          <a:xfrm>
            <a:off x="5366805" y="4289578"/>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2" name="TextBox 11"/>
          <p:cNvSpPr txBox="1"/>
          <p:nvPr/>
        </p:nvSpPr>
        <p:spPr>
          <a:xfrm>
            <a:off x="4898567" y="5178548"/>
            <a:ext cx="936475" cy="369332"/>
          </a:xfrm>
          <a:prstGeom prst="rect">
            <a:avLst/>
          </a:prstGeom>
          <a:noFill/>
        </p:spPr>
        <p:txBody>
          <a:bodyPr wrap="none" rtlCol="0">
            <a:spAutoFit/>
          </a:bodyPr>
          <a:lstStyle/>
          <a:p>
            <a:r>
              <a:rPr lang="en-US" smtClean="0">
                <a:solidFill>
                  <a:srgbClr val="00B050"/>
                </a:solidFill>
                <a:sym typeface="Wingdings"/>
              </a:rPr>
              <a:t></a:t>
            </a:r>
            <a:r>
              <a:rPr lang="en-US" smtClean="0">
                <a:solidFill>
                  <a:srgbClr val="00B050"/>
                </a:solidFill>
              </a:rPr>
              <a:t> O(1)</a:t>
            </a:r>
            <a:endParaRPr lang="en-US">
              <a:solidFill>
                <a:srgbClr val="00B050"/>
              </a:solidFill>
            </a:endParaRPr>
          </a:p>
        </p:txBody>
      </p:sp>
      <p:sp>
        <p:nvSpPr>
          <p:cNvPr id="13" name="TextBox 12"/>
          <p:cNvSpPr txBox="1"/>
          <p:nvPr/>
        </p:nvSpPr>
        <p:spPr>
          <a:xfrm>
            <a:off x="4898567" y="5470357"/>
            <a:ext cx="936475" cy="369332"/>
          </a:xfrm>
          <a:prstGeom prst="rect">
            <a:avLst/>
          </a:prstGeom>
          <a:noFill/>
        </p:spPr>
        <p:txBody>
          <a:bodyPr wrap="none" rtlCol="0">
            <a:spAutoFit/>
          </a:bodyPr>
          <a:lstStyle/>
          <a:p>
            <a:r>
              <a:rPr lang="en-US" smtClean="0">
                <a:solidFill>
                  <a:srgbClr val="00B050"/>
                </a:solidFill>
                <a:sym typeface="Wingdings"/>
              </a:rPr>
              <a:t></a:t>
            </a:r>
            <a:r>
              <a:rPr lang="en-US" smtClean="0">
                <a:solidFill>
                  <a:srgbClr val="00B050"/>
                </a:solidFill>
              </a:rPr>
              <a:t> O(1)</a:t>
            </a:r>
            <a:endParaRPr lang="en-US">
              <a:solidFill>
                <a:srgbClr val="00B050"/>
              </a:solidFill>
            </a:endParaRPr>
          </a:p>
        </p:txBody>
      </p:sp>
      <p:sp>
        <p:nvSpPr>
          <p:cNvPr id="14" name="TextBox 13"/>
          <p:cNvSpPr txBox="1"/>
          <p:nvPr/>
        </p:nvSpPr>
        <p:spPr>
          <a:xfrm>
            <a:off x="4271186" y="6317785"/>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5" name="TextBox 14"/>
          <p:cNvSpPr txBox="1"/>
          <p:nvPr/>
        </p:nvSpPr>
        <p:spPr>
          <a:xfrm>
            <a:off x="5555392" y="3288039"/>
            <a:ext cx="936475" cy="369332"/>
          </a:xfrm>
          <a:prstGeom prst="rect">
            <a:avLst/>
          </a:prstGeom>
          <a:noFill/>
        </p:spPr>
        <p:txBody>
          <a:bodyPr wrap="none" rtlCol="0">
            <a:spAutoFit/>
          </a:bodyPr>
          <a:lstStyle/>
          <a:p>
            <a:r>
              <a:rPr lang="en-US" smtClean="0">
                <a:solidFill>
                  <a:srgbClr val="FF0000"/>
                </a:solidFill>
                <a:sym typeface="Wingdings"/>
              </a:rPr>
              <a:t></a:t>
            </a:r>
            <a:r>
              <a:rPr lang="en-US" smtClean="0">
                <a:solidFill>
                  <a:srgbClr val="FF0000"/>
                </a:solidFill>
              </a:rPr>
              <a:t> O(1)</a:t>
            </a:r>
            <a:endParaRPr lang="en-US">
              <a:solidFill>
                <a:srgbClr val="FF0000"/>
              </a:solidFill>
            </a:endParaRPr>
          </a:p>
        </p:txBody>
      </p:sp>
      <p:sp>
        <p:nvSpPr>
          <p:cNvPr id="16" name="TextBox 15"/>
          <p:cNvSpPr txBox="1"/>
          <p:nvPr/>
        </p:nvSpPr>
        <p:spPr>
          <a:xfrm>
            <a:off x="5444992" y="4736994"/>
            <a:ext cx="936475" cy="369332"/>
          </a:xfrm>
          <a:prstGeom prst="rect">
            <a:avLst/>
          </a:prstGeom>
          <a:noFill/>
        </p:spPr>
        <p:txBody>
          <a:bodyPr wrap="none" rtlCol="0">
            <a:spAutoFit/>
          </a:bodyPr>
          <a:lstStyle/>
          <a:p>
            <a:r>
              <a:rPr lang="en-US" smtClean="0">
                <a:solidFill>
                  <a:srgbClr val="00B050"/>
                </a:solidFill>
                <a:sym typeface="Wingdings"/>
              </a:rPr>
              <a:t></a:t>
            </a:r>
            <a:r>
              <a:rPr lang="en-US" smtClean="0">
                <a:solidFill>
                  <a:srgbClr val="00B050"/>
                </a:solidFill>
              </a:rPr>
              <a:t> O(1)</a:t>
            </a:r>
            <a:endParaRPr lang="en-US">
              <a:solidFill>
                <a:srgbClr val="00B050"/>
              </a:solidFill>
            </a:endParaRPr>
          </a:p>
        </p:txBody>
      </p:sp>
      <p:cxnSp>
        <p:nvCxnSpPr>
          <p:cNvPr id="18" name="Straight Connector 17"/>
          <p:cNvCxnSpPr/>
          <p:nvPr/>
        </p:nvCxnSpPr>
        <p:spPr>
          <a:xfrm flipH="1">
            <a:off x="5913229" y="4921660"/>
            <a:ext cx="578638" cy="918029"/>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6381467" y="5178548"/>
            <a:ext cx="312906" cy="369332"/>
          </a:xfrm>
          <a:prstGeom prst="rect">
            <a:avLst/>
          </a:prstGeom>
          <a:noFill/>
        </p:spPr>
        <p:txBody>
          <a:bodyPr wrap="none" rtlCol="0">
            <a:spAutoFit/>
          </a:bodyPr>
          <a:lstStyle/>
          <a:p>
            <a:r>
              <a:rPr lang="en-US" smtClean="0">
                <a:solidFill>
                  <a:srgbClr val="00B050"/>
                </a:solidFill>
                <a:sym typeface="Wingdings"/>
              </a:rPr>
              <a:t>3</a:t>
            </a:r>
            <a:endParaRPr lang="en-US" dirty="0">
              <a:solidFill>
                <a:srgbClr val="00B050"/>
              </a:solidFill>
            </a:endParaRPr>
          </a:p>
        </p:txBody>
      </p:sp>
      <p:cxnSp>
        <p:nvCxnSpPr>
          <p:cNvPr id="20" name="Straight Connector 19"/>
          <p:cNvCxnSpPr/>
          <p:nvPr/>
        </p:nvCxnSpPr>
        <p:spPr>
          <a:xfrm flipH="1">
            <a:off x="6248601" y="3391258"/>
            <a:ext cx="705991" cy="1249858"/>
          </a:xfrm>
          <a:prstGeom prst="line">
            <a:avLst/>
          </a:prstGeom>
          <a:ln>
            <a:solidFill>
              <a:srgbClr val="00B05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18884" y="3858507"/>
            <a:ext cx="628744" cy="369332"/>
          </a:xfrm>
          <a:prstGeom prst="rect">
            <a:avLst/>
          </a:prstGeom>
          <a:noFill/>
        </p:spPr>
        <p:txBody>
          <a:bodyPr wrap="square" rtlCol="0">
            <a:spAutoFit/>
          </a:bodyPr>
          <a:lstStyle/>
          <a:p>
            <a:r>
              <a:rPr lang="en-US" dirty="0">
                <a:solidFill>
                  <a:srgbClr val="00B050"/>
                </a:solidFill>
                <a:sym typeface="Wingdings"/>
              </a:rPr>
              <a:t>4</a:t>
            </a:r>
            <a:endParaRPr lang="en-US" dirty="0">
              <a:solidFill>
                <a:srgbClr val="00B050"/>
              </a:solidFill>
            </a:endParaRPr>
          </a:p>
        </p:txBody>
      </p:sp>
      <p:sp>
        <p:nvSpPr>
          <p:cNvPr id="23" name="TextBox 22"/>
          <p:cNvSpPr txBox="1"/>
          <p:nvPr/>
        </p:nvSpPr>
        <p:spPr>
          <a:xfrm>
            <a:off x="5683199" y="2075332"/>
            <a:ext cx="1396536" cy="369332"/>
          </a:xfrm>
          <a:prstGeom prst="rect">
            <a:avLst/>
          </a:prstGeom>
          <a:noFill/>
        </p:spPr>
        <p:txBody>
          <a:bodyPr wrap="none" rtlCol="0">
            <a:spAutoFit/>
          </a:bodyPr>
          <a:lstStyle/>
          <a:p>
            <a:r>
              <a:rPr lang="en-US" smtClean="0">
                <a:solidFill>
                  <a:srgbClr val="FF0000"/>
                </a:solidFill>
              </a:rPr>
              <a:t>a.length</a:t>
            </a:r>
            <a:r>
              <a:rPr lang="en-US" dirty="0" smtClean="0">
                <a:solidFill>
                  <a:srgbClr val="FF0000"/>
                </a:solidFill>
              </a:rPr>
              <a:t> = n</a:t>
            </a:r>
            <a:endParaRPr lang="en-US" dirty="0">
              <a:solidFill>
                <a:srgbClr val="FF0000"/>
              </a:solidFill>
            </a:endParaRPr>
          </a:p>
        </p:txBody>
      </p:sp>
      <p:sp>
        <p:nvSpPr>
          <p:cNvPr id="24" name="TextBox 23"/>
          <p:cNvSpPr txBox="1"/>
          <p:nvPr/>
        </p:nvSpPr>
        <p:spPr>
          <a:xfrm>
            <a:off x="0" y="2259998"/>
            <a:ext cx="1980029" cy="369332"/>
          </a:xfrm>
          <a:prstGeom prst="rect">
            <a:avLst/>
          </a:prstGeom>
          <a:noFill/>
        </p:spPr>
        <p:txBody>
          <a:bodyPr wrap="none" rtlCol="0">
            <a:spAutoFit/>
          </a:bodyPr>
          <a:lstStyle/>
          <a:p>
            <a:r>
              <a:rPr lang="en-US" dirty="0" smtClean="0">
                <a:solidFill>
                  <a:srgbClr val="FF0000"/>
                </a:solidFill>
              </a:rPr>
              <a:t>j changes </a:t>
            </a:r>
            <a:r>
              <a:rPr lang="en-US" smtClean="0">
                <a:solidFill>
                  <a:srgbClr val="FF0000"/>
                </a:solidFill>
              </a:rPr>
              <a:t>n times</a:t>
            </a:r>
            <a:endParaRPr lang="en-US" dirty="0">
              <a:solidFill>
                <a:srgbClr val="FF0000"/>
              </a:solidFill>
            </a:endParaRPr>
          </a:p>
        </p:txBody>
      </p:sp>
      <p:sp>
        <p:nvSpPr>
          <p:cNvPr id="25" name="TextBox 24"/>
          <p:cNvSpPr txBox="1"/>
          <p:nvPr/>
        </p:nvSpPr>
        <p:spPr>
          <a:xfrm>
            <a:off x="103031" y="3169987"/>
            <a:ext cx="2210862" cy="646331"/>
          </a:xfrm>
          <a:prstGeom prst="rect">
            <a:avLst/>
          </a:prstGeom>
          <a:noFill/>
        </p:spPr>
        <p:txBody>
          <a:bodyPr wrap="none" rtlCol="0">
            <a:spAutoFit/>
          </a:bodyPr>
          <a:lstStyle/>
          <a:p>
            <a:r>
              <a:rPr lang="en-US" dirty="0">
                <a:solidFill>
                  <a:srgbClr val="FF0000"/>
                </a:solidFill>
              </a:rPr>
              <a:t>n</a:t>
            </a:r>
            <a:r>
              <a:rPr lang="en-US" dirty="0" smtClean="0">
                <a:solidFill>
                  <a:srgbClr val="FF0000"/>
                </a:solidFill>
              </a:rPr>
              <a:t> x (1 + 4) +1=5n+1</a:t>
            </a:r>
          </a:p>
          <a:p>
            <a:r>
              <a:rPr lang="en-US" dirty="0">
                <a:solidFill>
                  <a:srgbClr val="FF0000"/>
                </a:solidFill>
              </a:rPr>
              <a:t>f</a:t>
            </a:r>
            <a:r>
              <a:rPr lang="en-US" dirty="0" smtClean="0">
                <a:solidFill>
                  <a:srgbClr val="FF0000"/>
                </a:solidFill>
              </a:rPr>
              <a:t>(n)&lt;= O(n)</a:t>
            </a:r>
            <a:endParaRPr lang="en-US" dirty="0">
              <a:solidFill>
                <a:srgbClr val="FF0000"/>
              </a:solidFill>
            </a:endParaRPr>
          </a:p>
        </p:txBody>
      </p:sp>
    </p:spTree>
    <p:extLst>
      <p:ext uri="{BB962C8B-B14F-4D97-AF65-F5344CB8AC3E}">
        <p14:creationId xmlns:p14="http://schemas.microsoft.com/office/powerpoint/2010/main" val="1679725434"/>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Inkwell">
  <a:themeElements>
    <a:clrScheme name="Inkwell">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nkwell">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254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Inkwell.thmx</Template>
  <TotalTime>4150</TotalTime>
  <Words>2985</Words>
  <Application>Microsoft Macintosh PowerPoint</Application>
  <PresentationFormat>On-screen Show (4:3)</PresentationFormat>
  <Paragraphs>748</Paragraphs>
  <Slides>48</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48</vt:i4>
      </vt:variant>
    </vt:vector>
  </HeadingPairs>
  <TitlesOfParts>
    <vt:vector size="58" baseType="lpstr">
      <vt:lpstr>Arial Black</vt:lpstr>
      <vt:lpstr>Calibri</vt:lpstr>
      <vt:lpstr>Impact</vt:lpstr>
      <vt:lpstr>Mangal</vt:lpstr>
      <vt:lpstr>Monaco</vt:lpstr>
      <vt:lpstr>Rockwell</vt:lpstr>
      <vt:lpstr>Symbol</vt:lpstr>
      <vt:lpstr>Wingdings</vt:lpstr>
      <vt:lpstr>Arial</vt:lpstr>
      <vt:lpstr>Inkwell</vt:lpstr>
      <vt:lpstr>IT306</vt:lpstr>
      <vt:lpstr>What is Big O Notation</vt:lpstr>
      <vt:lpstr>Big-O Complexity</vt:lpstr>
      <vt:lpstr>Big-O Complexity</vt:lpstr>
      <vt:lpstr>A Comparison</vt:lpstr>
      <vt:lpstr>Formal Definition of The Big-O Notation </vt:lpstr>
      <vt:lpstr>What is the Big-O complexity of these functions?</vt:lpstr>
      <vt:lpstr>What is the Big-O complexity of these non-recursive algorithms?</vt:lpstr>
      <vt:lpstr>What is the Big-O complexity of this non-recursive algorithm?</vt:lpstr>
      <vt:lpstr>What is the Big-O complexity of this non-recursive algorithm?</vt:lpstr>
      <vt:lpstr>What is the Big-O complexity of this non-recursive algorithm?</vt:lpstr>
      <vt:lpstr>Recursive Algorithms</vt:lpstr>
      <vt:lpstr>Recursive Merge sort</vt:lpstr>
      <vt:lpstr>Execution Example</vt:lpstr>
      <vt:lpstr>Execution Example (cont.)</vt:lpstr>
      <vt:lpstr>Execution Example (cont.)</vt:lpstr>
      <vt:lpstr>Execution Example (cont.)</vt:lpstr>
      <vt:lpstr>Execution Example (cont.)</vt:lpstr>
      <vt:lpstr>Merge sort</vt:lpstr>
      <vt:lpstr>Execution Example (cont.)</vt:lpstr>
      <vt:lpstr>Execution Example (cont.)</vt:lpstr>
      <vt:lpstr>Execution Example (cont.)</vt:lpstr>
      <vt:lpstr>Calculating the Time Complexity of Binary Recursive Merge Sort</vt:lpstr>
      <vt:lpstr>Quick sort</vt:lpstr>
      <vt:lpstr>Quick sort: Divide phase</vt:lpstr>
      <vt:lpstr>Quick sort: Merge phase</vt:lpstr>
      <vt:lpstr>Recursive Binary Search cont.</vt:lpstr>
      <vt:lpstr>Time Complexity of Factorial Function</vt:lpstr>
      <vt:lpstr>More Examples cont.</vt:lpstr>
      <vt:lpstr>More Examples cont.</vt:lpstr>
      <vt:lpstr>LinkedList</vt:lpstr>
      <vt:lpstr>What is a linked list?</vt:lpstr>
      <vt:lpstr>What is a linked list?</vt:lpstr>
      <vt:lpstr>Node Data Definition Class</vt:lpstr>
      <vt:lpstr>Exercise1</vt:lpstr>
      <vt:lpstr>Example</vt:lpstr>
      <vt:lpstr>Example cont.</vt:lpstr>
      <vt:lpstr>Example cont.</vt:lpstr>
      <vt:lpstr>Example cont. : TLinkedList class</vt:lpstr>
      <vt:lpstr>Example</vt:lpstr>
      <vt:lpstr>Example cont. : TLinkedList class</vt:lpstr>
      <vt:lpstr>Example</vt:lpstr>
      <vt:lpstr>Example cont. : TLinkedList class</vt:lpstr>
      <vt:lpstr>Other Related Problems</vt:lpstr>
      <vt:lpstr>Circular linked lists</vt:lpstr>
      <vt:lpstr>Doubly linked lists</vt:lpstr>
      <vt:lpstr>Doubly linked lists- Insert</vt:lpstr>
      <vt:lpstr>Doubly linked lists- Delete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IT306</dc:title>
  <dc:creator>srafatir</dc:creator>
  <cp:lastModifiedBy>Setareh Rafatirad</cp:lastModifiedBy>
  <cp:revision>224</cp:revision>
  <dcterms:created xsi:type="dcterms:W3CDTF">2014-08-27T22:12:02Z</dcterms:created>
  <dcterms:modified xsi:type="dcterms:W3CDTF">2017-09-19T19:15:05Z</dcterms:modified>
</cp:coreProperties>
</file>